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slideMasters/slideMaster2.xml" ContentType="application/vnd.openxmlformats-officedocument.presentationml.slideMaster+xml"/>
  <Override PartName="/ppt/notesSlides/notesSlide11.xml" ContentType="application/vnd.openxmlformats-officedocument.presentationml.notesSlide+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6.xml" ContentType="application/vnd.openxmlformats-officedocument.presentationml.notesSlide+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8" r:id="rId2"/>
  </p:sldMasterIdLst>
  <p:notesMasterIdLst>
    <p:notesMasterId r:id="rId29"/>
  </p:notesMasterIdLst>
  <p:handoutMasterIdLst>
    <p:handoutMasterId r:id="rId30"/>
  </p:handoutMasterIdLst>
  <p:sldIdLst>
    <p:sldId id="309" r:id="rId3"/>
    <p:sldId id="400" r:id="rId4"/>
    <p:sldId id="378" r:id="rId5"/>
    <p:sldId id="338" r:id="rId6"/>
    <p:sldId id="389" r:id="rId7"/>
    <p:sldId id="379" r:id="rId8"/>
    <p:sldId id="401" r:id="rId9"/>
    <p:sldId id="390" r:id="rId10"/>
    <p:sldId id="347" r:id="rId11"/>
    <p:sldId id="350" r:id="rId12"/>
    <p:sldId id="353" r:id="rId13"/>
    <p:sldId id="366" r:id="rId14"/>
    <p:sldId id="367" r:id="rId15"/>
    <p:sldId id="369" r:id="rId16"/>
    <p:sldId id="370" r:id="rId17"/>
    <p:sldId id="372" r:id="rId18"/>
    <p:sldId id="374" r:id="rId19"/>
    <p:sldId id="371" r:id="rId20"/>
    <p:sldId id="373" r:id="rId21"/>
    <p:sldId id="376" r:id="rId22"/>
    <p:sldId id="375" r:id="rId23"/>
    <p:sldId id="377" r:id="rId24"/>
    <p:sldId id="394" r:id="rId25"/>
    <p:sldId id="395" r:id="rId26"/>
    <p:sldId id="393" r:id="rId27"/>
    <p:sldId id="280" r:id="rId28"/>
  </p:sldIdLst>
  <p:sldSz cx="13011150" cy="9756775"/>
  <p:notesSz cx="7315200" cy="96012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p15:clr>
            <a:srgbClr val="A4A3A4"/>
          </p15:clr>
        </p15:guide>
        <p15:guide id="2" pos="409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ACC1"/>
    <a:srgbClr val="87BC40"/>
    <a:srgbClr val="FFE181"/>
    <a:srgbClr val="ADCE6C"/>
    <a:srgbClr val="FCBA2B"/>
    <a:srgbClr val="008888"/>
    <a:srgbClr val="008A88"/>
    <a:srgbClr val="FF3300"/>
    <a:srgbClr val="FFCC00"/>
    <a:srgbClr val="32BC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88228" autoAdjust="0"/>
  </p:normalViewPr>
  <p:slideViewPr>
    <p:cSldViewPr snapToGrid="0" snapToObjects="1">
      <p:cViewPr varScale="1">
        <p:scale>
          <a:sx n="71" d="100"/>
          <a:sy n="71" d="100"/>
        </p:scale>
        <p:origin x="2028" y="72"/>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3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87C2776-B9DD-1946-9831-785CA23AC1F1}" type="datetime1">
              <a:rPr lang="en-US" smtClean="0"/>
              <a:t>10/27/2016</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13A1C7DD-7A43-8947-A922-8561F0BA9BCC}" type="datetime1">
              <a:rPr lang="en-US" smtClean="0"/>
              <a:t>10/27/2016</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04174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a:t>
            </a:r>
            <a:r>
              <a:rPr lang="en-US" baseline="0" dirty="0" smtClean="0"/>
              <a:t> Lifecycle Management vs. Product Data Management. PDM can be thought of as version control of documents and design files. PLM is a strategy or approach that integrates </a:t>
            </a:r>
            <a:r>
              <a:rPr lang="en-US" sz="2200" dirty="0"/>
              <a:t>people, data, processes and business systems  in support of a product from inception to retirement. </a:t>
            </a:r>
            <a:r>
              <a:rPr lang="en-US" sz="2200" dirty="0" smtClean="0"/>
              <a:t>Autodesk Fusion Lifecycle </a:t>
            </a:r>
            <a:r>
              <a:rPr lang="en-US" sz="2200" dirty="0"/>
              <a:t>is a tool for implementing PLM in your organization.</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64451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mode on left vs. edit mode on right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1369442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59221">
              <a:defRPr/>
            </a:pPr>
            <a:r>
              <a:rPr lang="en-US" dirty="0" smtClean="0"/>
              <a:t>Can also go into tenant and show path to get there and scroll down through all the offerings.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574170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option: Autodesk and NetSuite Transforming Manufacturing in the Cloud (3-minute video):</a:t>
            </a:r>
          </a:p>
          <a:p>
            <a:r>
              <a:rPr lang="en-US" dirty="0" smtClean="0"/>
              <a:t> http://www.youtube.com/watch?v=3aJaWSIMAvw</a:t>
            </a:r>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679528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82818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5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60299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1" kern="1200" dirty="0" smtClean="0">
                <a:solidFill>
                  <a:schemeClr val="tx1"/>
                </a:solidFill>
                <a:effectLst/>
                <a:latin typeface="+mn-lt"/>
                <a:ea typeface="+mn-ea"/>
                <a:cs typeface="+mn-cs"/>
              </a:rPr>
              <a:t>Attendees:</a:t>
            </a:r>
            <a:endParaRPr lang="en-US" sz="2100" kern="1200" dirty="0" smtClean="0">
              <a:solidFill>
                <a:schemeClr val="tx1"/>
              </a:solidFill>
              <a:effectLst/>
              <a:latin typeface="+mn-lt"/>
              <a:ea typeface="+mn-ea"/>
              <a:cs typeface="+mn-cs"/>
            </a:endParaRPr>
          </a:p>
          <a:p>
            <a:r>
              <a:rPr lang="en-US" sz="2100" b="1" kern="1200" dirty="0" smtClean="0">
                <a:solidFill>
                  <a:schemeClr val="tx1"/>
                </a:solidFill>
                <a:effectLst/>
                <a:latin typeface="+mn-lt"/>
                <a:ea typeface="+mn-ea"/>
                <a:cs typeface="+mn-cs"/>
              </a:rPr>
              <a:t>Core Team Plus Sponsors:</a:t>
            </a:r>
            <a:r>
              <a:rPr lang="en-US" sz="2100" kern="1200" dirty="0" smtClean="0">
                <a:solidFill>
                  <a:schemeClr val="tx1"/>
                </a:solidFill>
                <a:effectLst/>
                <a:latin typeface="+mn-lt"/>
                <a:ea typeface="+mn-ea"/>
                <a:cs typeface="+mn-cs"/>
              </a:rPr>
              <a:t> group of 8-10 people from the client’s organization responsible for the successful implementation of Fusion Lifecycle. This cross-functional team consists of:</a:t>
            </a:r>
          </a:p>
          <a:p>
            <a:pPr lvl="0"/>
            <a:r>
              <a:rPr lang="en-US" sz="2100" b="1" kern="1200" dirty="0" smtClean="0">
                <a:solidFill>
                  <a:schemeClr val="tx1"/>
                </a:solidFill>
                <a:effectLst/>
                <a:latin typeface="+mn-lt"/>
                <a:ea typeface="+mn-ea"/>
                <a:cs typeface="+mn-cs"/>
              </a:rPr>
              <a:t>Executive Sponsor </a:t>
            </a:r>
            <a:endParaRPr lang="en-US" sz="2100" kern="1200" dirty="0" smtClean="0">
              <a:solidFill>
                <a:schemeClr val="tx1"/>
              </a:solidFill>
              <a:effectLst/>
              <a:latin typeface="+mn-lt"/>
              <a:ea typeface="+mn-ea"/>
              <a:cs typeface="+mn-cs"/>
            </a:endParaRPr>
          </a:p>
          <a:p>
            <a:pPr lvl="0"/>
            <a:r>
              <a:rPr lang="en-US" sz="2100" b="1" kern="1200" dirty="0" smtClean="0">
                <a:solidFill>
                  <a:schemeClr val="tx1"/>
                </a:solidFill>
                <a:effectLst/>
                <a:latin typeface="+mn-lt"/>
                <a:ea typeface="+mn-ea"/>
                <a:cs typeface="+mn-cs"/>
              </a:rPr>
              <a:t>IT Sponsor</a:t>
            </a:r>
            <a:endParaRPr lang="en-US" sz="2100" kern="1200" dirty="0" smtClean="0">
              <a:solidFill>
                <a:schemeClr val="tx1"/>
              </a:solidFill>
              <a:effectLst/>
              <a:latin typeface="+mn-lt"/>
              <a:ea typeface="+mn-ea"/>
              <a:cs typeface="+mn-cs"/>
            </a:endParaRPr>
          </a:p>
          <a:p>
            <a:pPr lvl="0"/>
            <a:r>
              <a:rPr lang="en-US" sz="2100" b="1" kern="1200" dirty="0" smtClean="0">
                <a:solidFill>
                  <a:schemeClr val="tx1"/>
                </a:solidFill>
                <a:effectLst/>
                <a:latin typeface="+mn-lt"/>
                <a:ea typeface="+mn-ea"/>
                <a:cs typeface="+mn-cs"/>
              </a:rPr>
              <a:t>Internal Project Manager</a:t>
            </a:r>
            <a:endParaRPr lang="en-US" sz="2100" kern="1200" dirty="0" smtClean="0">
              <a:solidFill>
                <a:schemeClr val="tx1"/>
              </a:solidFill>
              <a:effectLst/>
              <a:latin typeface="+mn-lt"/>
              <a:ea typeface="+mn-ea"/>
              <a:cs typeface="+mn-cs"/>
            </a:endParaRPr>
          </a:p>
          <a:p>
            <a:pPr lvl="0"/>
            <a:r>
              <a:rPr lang="en-US" sz="2100" b="1" kern="1200" dirty="0" smtClean="0">
                <a:solidFill>
                  <a:schemeClr val="tx1"/>
                </a:solidFill>
                <a:effectLst/>
                <a:latin typeface="+mn-lt"/>
                <a:ea typeface="+mn-ea"/>
                <a:cs typeface="+mn-cs"/>
              </a:rPr>
              <a:t>PLM Admins (2) </a:t>
            </a:r>
            <a:endParaRPr lang="en-US" sz="2100" kern="1200" dirty="0" smtClean="0">
              <a:solidFill>
                <a:schemeClr val="tx1"/>
              </a:solidFill>
              <a:effectLst/>
              <a:latin typeface="+mn-lt"/>
              <a:ea typeface="+mn-ea"/>
              <a:cs typeface="+mn-cs"/>
            </a:endParaRPr>
          </a:p>
          <a:p>
            <a:pPr lvl="0"/>
            <a:r>
              <a:rPr lang="en-US" sz="2100" b="1" kern="1200" dirty="0" smtClean="0">
                <a:solidFill>
                  <a:schemeClr val="tx1"/>
                </a:solidFill>
                <a:effectLst/>
                <a:latin typeface="+mn-lt"/>
                <a:ea typeface="+mn-ea"/>
                <a:cs typeface="+mn-cs"/>
              </a:rPr>
              <a:t>Subject Matter Experts (3-4)</a:t>
            </a:r>
            <a:endParaRPr lang="en-US" sz="2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03458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 = Project</a:t>
            </a:r>
            <a:r>
              <a:rPr lang="en-US" baseline="0" dirty="0" smtClean="0"/>
              <a:t> Manager</a:t>
            </a:r>
          </a:p>
          <a:p>
            <a:r>
              <a:rPr lang="en-US" baseline="0" dirty="0" smtClean="0"/>
              <a:t>Consultant is onsite during dates in white. Consultant is offsite during greyed dates.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182306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 = Project</a:t>
            </a:r>
            <a:r>
              <a:rPr lang="en-US" baseline="0" dirty="0" smtClean="0"/>
              <a:t> Manager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320478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500" dirty="0"/>
              <a:t>Purpose: </a:t>
            </a:r>
            <a:r>
              <a:rPr lang="en-US" sz="2200" dirty="0"/>
              <a:t> Get a solid base on which to build. Next 4 days is for getting a good base</a:t>
            </a:r>
            <a:r>
              <a:rPr lang="en-US" sz="2200" dirty="0" smtClean="0"/>
              <a:t>. Fusion Lifecycle </a:t>
            </a:r>
            <a:r>
              <a:rPr lang="en-US" sz="2200" dirty="0"/>
              <a:t>is quick, is expandable, is iterative. </a:t>
            </a:r>
            <a:endParaRPr lang="en-US" sz="25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789541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50982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Autodesk has been delivering Software as a Service (SaaS) applications, such as Autodesk® </a:t>
            </a:r>
            <a:r>
              <a:rPr lang="en-US" dirty="0" err="1" smtClean="0"/>
              <a:t>Buzzsaw</a:t>
            </a:r>
            <a:r>
              <a:rPr lang="en-US" dirty="0" smtClean="0"/>
              <a:t>®, since 1999.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14549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352831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7.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p:spTree>
      <p:nvGrpSpPr>
        <p:cNvPr id="1" name=""/>
        <p:cNvGrpSpPr/>
        <p:nvPr/>
      </p:nvGrpSpPr>
      <p:grpSpPr>
        <a:xfrm>
          <a:off x="0" y="0"/>
          <a:ext cx="0" cy="0"/>
          <a:chOff x="0" y="0"/>
          <a:chExt cx="0" cy="0"/>
        </a:xfrm>
      </p:grpSpPr>
      <p:sp>
        <p:nvSpPr>
          <p:cNvPr id="2" name="Rectangle 1"/>
          <p:cNvSpPr/>
          <p:nvPr userDrawn="1"/>
        </p:nvSpPr>
        <p:spPr>
          <a:xfrm>
            <a:off x="0" y="2589391"/>
            <a:ext cx="13011150" cy="4362311"/>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650558" y="3460457"/>
            <a:ext cx="7679991" cy="1714460"/>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650562" y="5505125"/>
            <a:ext cx="7679988" cy="550942"/>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650558" y="6056067"/>
            <a:ext cx="7679991" cy="448450"/>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650558" y="3012007"/>
            <a:ext cx="7679991" cy="448450"/>
          </a:xfrm>
          <a:prstGeom prst="rect">
            <a:avLst/>
          </a:prstGeom>
        </p:spPr>
        <p:txBody>
          <a:bodyPr lIns="0" tIns="0" rIns="0" bIns="0">
            <a:noAutofit/>
          </a:bodyPr>
          <a:lstStyle>
            <a:lvl1pPr marL="0" indent="0">
              <a:spcBef>
                <a:spcPts val="0"/>
              </a:spcBef>
              <a:buNone/>
              <a:defRPr sz="2400" b="1" baseline="0">
                <a:solidFill>
                  <a:schemeClr val="accent4"/>
                </a:solidFill>
              </a:defRPr>
            </a:lvl1pPr>
          </a:lstStyle>
          <a:p>
            <a:pPr lvl="0"/>
            <a:r>
              <a:rPr lang="en-US" dirty="0" smtClean="0"/>
              <a:t>Event name 2013</a:t>
            </a:r>
            <a:endParaRPr lang="en-US" dirty="0"/>
          </a:p>
        </p:txBody>
      </p:sp>
      <p:pic>
        <p:nvPicPr>
          <p:cNvPr id="9" name="Picture 8" descr="PPT_Template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418562"/>
            <a:ext cx="13011150" cy="533140"/>
          </a:xfrm>
          <a:prstGeom prst="rect">
            <a:avLst/>
          </a:prstGeom>
        </p:spPr>
      </p:pic>
      <p:sp>
        <p:nvSpPr>
          <p:cNvPr id="11" name="TextBox 10"/>
          <p:cNvSpPr txBox="1"/>
          <p:nvPr userDrawn="1"/>
        </p:nvSpPr>
        <p:spPr>
          <a:xfrm>
            <a:off x="156209" y="9397151"/>
            <a:ext cx="1411334"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2016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Dark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 y="0"/>
            <a:ext cx="13007897" cy="9756775"/>
          </a:xfrm>
          <a:prstGeom prst="rect">
            <a:avLst/>
          </a:prstGeom>
        </p:spPr>
      </p:pic>
      <p:sp>
        <p:nvSpPr>
          <p:cNvPr id="2" name="Title 1"/>
          <p:cNvSpPr>
            <a:spLocks noGrp="1"/>
          </p:cNvSpPr>
          <p:nvPr>
            <p:ph type="ctrTitle"/>
          </p:nvPr>
        </p:nvSpPr>
        <p:spPr>
          <a:xfrm>
            <a:off x="5367099" y="3030930"/>
            <a:ext cx="6993493" cy="1630642"/>
          </a:xfrm>
        </p:spPr>
        <p:txBody>
          <a:bodyPr lIns="0" tIns="0" anchor="t">
            <a:noAutofit/>
          </a:bodyPr>
          <a:lstStyle>
            <a:lvl1pPr algn="l">
              <a:lnSpc>
                <a:spcPts val="4269"/>
              </a:lnSpc>
              <a:defRPr sz="4269">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363847" y="4878387"/>
            <a:ext cx="6996746" cy="1409312"/>
          </a:xfrm>
        </p:spPr>
        <p:txBody>
          <a:bodyPr lIns="0" tIns="0">
            <a:noAutofit/>
          </a:bodyPr>
          <a:lstStyle>
            <a:lvl1pPr marL="0" indent="0" algn="l">
              <a:spcBef>
                <a:spcPts val="0"/>
              </a:spcBef>
              <a:buNone/>
              <a:defRPr sz="3202">
                <a:solidFill>
                  <a:schemeClr val="bg1">
                    <a:lumMod val="85000"/>
                  </a:schemeClr>
                </a:solidFill>
              </a:defRPr>
            </a:lvl1pPr>
            <a:lvl2pPr marL="487924" indent="0" algn="ctr">
              <a:buNone/>
              <a:defRPr>
                <a:solidFill>
                  <a:schemeClr val="tx1">
                    <a:tint val="75000"/>
                  </a:schemeClr>
                </a:solidFill>
              </a:defRPr>
            </a:lvl2pPr>
            <a:lvl3pPr marL="975848" indent="0" algn="ctr">
              <a:buNone/>
              <a:defRPr>
                <a:solidFill>
                  <a:schemeClr val="tx1">
                    <a:tint val="75000"/>
                  </a:schemeClr>
                </a:solidFill>
              </a:defRPr>
            </a:lvl3pPr>
            <a:lvl4pPr marL="1463772" indent="0" algn="ctr">
              <a:buNone/>
              <a:defRPr>
                <a:solidFill>
                  <a:schemeClr val="tx1">
                    <a:tint val="75000"/>
                  </a:schemeClr>
                </a:solidFill>
              </a:defRPr>
            </a:lvl4pPr>
            <a:lvl5pPr marL="1951695" indent="0" algn="ctr">
              <a:buNone/>
              <a:defRPr>
                <a:solidFill>
                  <a:schemeClr val="tx1">
                    <a:tint val="75000"/>
                  </a:schemeClr>
                </a:solidFill>
              </a:defRPr>
            </a:lvl5pPr>
            <a:lvl6pPr marL="2439619" indent="0" algn="ctr">
              <a:buNone/>
              <a:defRPr>
                <a:solidFill>
                  <a:schemeClr val="tx1">
                    <a:tint val="75000"/>
                  </a:schemeClr>
                </a:solidFill>
              </a:defRPr>
            </a:lvl6pPr>
            <a:lvl7pPr marL="2927543" indent="0" algn="ctr">
              <a:buNone/>
              <a:defRPr>
                <a:solidFill>
                  <a:schemeClr val="tx1">
                    <a:tint val="75000"/>
                  </a:schemeClr>
                </a:solidFill>
              </a:defRPr>
            </a:lvl7pPr>
            <a:lvl8pPr marL="3415467" indent="0" algn="ctr">
              <a:buNone/>
              <a:defRPr>
                <a:solidFill>
                  <a:schemeClr val="tx1">
                    <a:tint val="75000"/>
                  </a:schemeClr>
                </a:solidFill>
              </a:defRPr>
            </a:lvl8pPr>
            <a:lvl9pPr marL="3903391"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1826305" y="2276581"/>
            <a:ext cx="1833081" cy="2421126"/>
          </a:xfrm>
          <a:prstGeom prst="rect">
            <a:avLst/>
          </a:prstGeom>
        </p:spPr>
      </p:pic>
      <p:sp>
        <p:nvSpPr>
          <p:cNvPr id="14" name="TextBox 13"/>
          <p:cNvSpPr txBox="1"/>
          <p:nvPr userDrawn="1"/>
        </p:nvSpPr>
        <p:spPr>
          <a:xfrm>
            <a:off x="655130" y="9198716"/>
            <a:ext cx="1570302" cy="207301"/>
          </a:xfrm>
          <a:prstGeom prst="rect">
            <a:avLst/>
          </a:prstGeom>
          <a:noFill/>
        </p:spPr>
        <p:txBody>
          <a:bodyPr wrap="none" rIns="0" rtlCol="0" anchor="ctr" anchorCtr="0">
            <a:spAutoFit/>
          </a:bodyPr>
          <a:lstStyle/>
          <a:p>
            <a:pPr algn="r" defTabSz="975848"/>
            <a:r>
              <a:rPr lang="en-US" sz="747" dirty="0" smtClean="0">
                <a:solidFill>
                  <a:prstClr val="white">
                    <a:lumMod val="85000"/>
                  </a:prstClr>
                </a:solidFill>
              </a:rPr>
              <a:t>Copyright 2015 Razorleaf Corporation</a:t>
            </a:r>
            <a:endParaRPr lang="en-US" sz="747" dirty="0">
              <a:solidFill>
                <a:prstClr val="white">
                  <a:lumMod val="85000"/>
                </a:prstClr>
              </a:solidFill>
            </a:endParaRPr>
          </a:p>
        </p:txBody>
      </p:sp>
      <p:sp>
        <p:nvSpPr>
          <p:cNvPr id="15" name="Footer Placeholder 4"/>
          <p:cNvSpPr>
            <a:spLocks noGrp="1"/>
          </p:cNvSpPr>
          <p:nvPr>
            <p:ph type="ftr" sz="quarter" idx="3"/>
          </p:nvPr>
        </p:nvSpPr>
        <p:spPr>
          <a:xfrm>
            <a:off x="6830854" y="9043090"/>
            <a:ext cx="5155532" cy="519458"/>
          </a:xfrm>
          <a:prstGeom prst="rect">
            <a:avLst/>
          </a:prstGeom>
        </p:spPr>
        <p:txBody>
          <a:bodyPr vert="horz" lIns="91440" tIns="45720" rIns="91440" bIns="45720" rtlCol="0" anchor="ctr"/>
          <a:lstStyle>
            <a:lvl1pPr algn="r">
              <a:defRPr sz="1281">
                <a:solidFill>
                  <a:schemeClr val="bg1"/>
                </a:solidFill>
              </a:defRPr>
            </a:lvl1pPr>
          </a:lstStyle>
          <a:p>
            <a:pPr defTabSz="975848"/>
            <a:r>
              <a:rPr lang="en-US" smtClean="0">
                <a:solidFill>
                  <a:prstClr val="white"/>
                </a:solidFill>
              </a:rPr>
              <a:t>Bridging the Gap Between PLM Technologies and Business Problems</a:t>
            </a:r>
            <a:endParaRPr lang="en-US" dirty="0">
              <a:solidFill>
                <a:prstClr val="white"/>
              </a:solidFill>
            </a:endParaRP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6386" y="9045615"/>
            <a:ext cx="370818" cy="494343"/>
          </a:xfrm>
          <a:prstGeom prst="rect">
            <a:avLst/>
          </a:prstGeom>
        </p:spPr>
      </p:pic>
    </p:spTree>
    <p:extLst>
      <p:ext uri="{BB962C8B-B14F-4D97-AF65-F5344CB8AC3E}">
        <p14:creationId xmlns:p14="http://schemas.microsoft.com/office/powerpoint/2010/main" val="394436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Dark Title w/Partner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 y="0"/>
            <a:ext cx="13007897" cy="9756775"/>
          </a:xfrm>
          <a:prstGeom prst="rect">
            <a:avLst/>
          </a:prstGeom>
        </p:spPr>
      </p:pic>
      <p:sp>
        <p:nvSpPr>
          <p:cNvPr id="2" name="Title 1"/>
          <p:cNvSpPr>
            <a:spLocks noGrp="1"/>
          </p:cNvSpPr>
          <p:nvPr>
            <p:ph type="ctrTitle"/>
          </p:nvPr>
        </p:nvSpPr>
        <p:spPr>
          <a:xfrm>
            <a:off x="5367099" y="3030930"/>
            <a:ext cx="6993493" cy="1630642"/>
          </a:xfrm>
        </p:spPr>
        <p:txBody>
          <a:bodyPr lIns="0" tIns="0" anchor="t">
            <a:noAutofit/>
          </a:bodyPr>
          <a:lstStyle>
            <a:lvl1pPr algn="l">
              <a:lnSpc>
                <a:spcPts val="4269"/>
              </a:lnSpc>
              <a:defRPr sz="4269">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363847" y="4878387"/>
            <a:ext cx="6996746" cy="1409312"/>
          </a:xfrm>
        </p:spPr>
        <p:txBody>
          <a:bodyPr lIns="0" tIns="0">
            <a:noAutofit/>
          </a:bodyPr>
          <a:lstStyle>
            <a:lvl1pPr marL="0" indent="0" algn="l">
              <a:spcBef>
                <a:spcPts val="0"/>
              </a:spcBef>
              <a:buNone/>
              <a:defRPr sz="3202">
                <a:solidFill>
                  <a:schemeClr val="bg1">
                    <a:lumMod val="85000"/>
                  </a:schemeClr>
                </a:solidFill>
              </a:defRPr>
            </a:lvl1pPr>
            <a:lvl2pPr marL="487924" indent="0" algn="ctr">
              <a:buNone/>
              <a:defRPr>
                <a:solidFill>
                  <a:schemeClr val="tx1">
                    <a:tint val="75000"/>
                  </a:schemeClr>
                </a:solidFill>
              </a:defRPr>
            </a:lvl2pPr>
            <a:lvl3pPr marL="975848" indent="0" algn="ctr">
              <a:buNone/>
              <a:defRPr>
                <a:solidFill>
                  <a:schemeClr val="tx1">
                    <a:tint val="75000"/>
                  </a:schemeClr>
                </a:solidFill>
              </a:defRPr>
            </a:lvl3pPr>
            <a:lvl4pPr marL="1463772" indent="0" algn="ctr">
              <a:buNone/>
              <a:defRPr>
                <a:solidFill>
                  <a:schemeClr val="tx1">
                    <a:tint val="75000"/>
                  </a:schemeClr>
                </a:solidFill>
              </a:defRPr>
            </a:lvl4pPr>
            <a:lvl5pPr marL="1951695" indent="0" algn="ctr">
              <a:buNone/>
              <a:defRPr>
                <a:solidFill>
                  <a:schemeClr val="tx1">
                    <a:tint val="75000"/>
                  </a:schemeClr>
                </a:solidFill>
              </a:defRPr>
            </a:lvl5pPr>
            <a:lvl6pPr marL="2439619" indent="0" algn="ctr">
              <a:buNone/>
              <a:defRPr>
                <a:solidFill>
                  <a:schemeClr val="tx1">
                    <a:tint val="75000"/>
                  </a:schemeClr>
                </a:solidFill>
              </a:defRPr>
            </a:lvl6pPr>
            <a:lvl7pPr marL="2927543" indent="0" algn="ctr">
              <a:buNone/>
              <a:defRPr>
                <a:solidFill>
                  <a:schemeClr val="tx1">
                    <a:tint val="75000"/>
                  </a:schemeClr>
                </a:solidFill>
              </a:defRPr>
            </a:lvl7pPr>
            <a:lvl8pPr marL="3415467" indent="0" algn="ctr">
              <a:buNone/>
              <a:defRPr>
                <a:solidFill>
                  <a:schemeClr val="tx1">
                    <a:tint val="75000"/>
                  </a:schemeClr>
                </a:solidFill>
              </a:defRPr>
            </a:lvl8pPr>
            <a:lvl9pPr marL="3903391"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9682" y="8474013"/>
            <a:ext cx="2517522" cy="664003"/>
          </a:xfrm>
          <a:prstGeom prst="rect">
            <a:avLst/>
          </a:prstGeom>
        </p:spPr>
      </p:pic>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826305" y="2276581"/>
            <a:ext cx="1833081" cy="2421126"/>
          </a:xfrm>
          <a:prstGeom prst="rect">
            <a:avLst/>
          </a:prstGeom>
        </p:spPr>
      </p:pic>
      <p:sp>
        <p:nvSpPr>
          <p:cNvPr id="14" name="TextBox 13"/>
          <p:cNvSpPr txBox="1"/>
          <p:nvPr userDrawn="1"/>
        </p:nvSpPr>
        <p:spPr>
          <a:xfrm>
            <a:off x="655130" y="9198716"/>
            <a:ext cx="1570302" cy="207301"/>
          </a:xfrm>
          <a:prstGeom prst="rect">
            <a:avLst/>
          </a:prstGeom>
          <a:noFill/>
        </p:spPr>
        <p:txBody>
          <a:bodyPr wrap="none" rIns="0" rtlCol="0" anchor="ctr" anchorCtr="0">
            <a:spAutoFit/>
          </a:bodyPr>
          <a:lstStyle/>
          <a:p>
            <a:pPr algn="r" defTabSz="975848"/>
            <a:r>
              <a:rPr lang="en-US" sz="747" dirty="0" smtClean="0">
                <a:solidFill>
                  <a:prstClr val="white">
                    <a:lumMod val="85000"/>
                  </a:prstClr>
                </a:solidFill>
              </a:rPr>
              <a:t>Copyright 2015 Razorleaf Corporation</a:t>
            </a:r>
            <a:endParaRPr lang="en-US" sz="747" dirty="0">
              <a:solidFill>
                <a:prstClr val="white">
                  <a:lumMod val="85000"/>
                </a:prstClr>
              </a:solidFill>
            </a:endParaRPr>
          </a:p>
        </p:txBody>
      </p:sp>
    </p:spTree>
    <p:extLst>
      <p:ext uri="{BB962C8B-B14F-4D97-AF65-F5344CB8AC3E}">
        <p14:creationId xmlns:p14="http://schemas.microsoft.com/office/powerpoint/2010/main" val="3500725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29104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artner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558" y="390723"/>
            <a:ext cx="9351764" cy="1626129"/>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61362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nd_Partner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558" y="390723"/>
            <a:ext cx="9351764" cy="1626129"/>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71094" y="975678"/>
            <a:ext cx="370818" cy="494343"/>
          </a:xfrm>
          <a:prstGeom prst="rect">
            <a:avLst/>
          </a:prstGeom>
        </p:spPr>
      </p:pic>
      <p:sp>
        <p:nvSpPr>
          <p:cNvPr id="5" name="Rectangle 4"/>
          <p:cNvSpPr/>
          <p:nvPr userDrawn="1"/>
        </p:nvSpPr>
        <p:spPr>
          <a:xfrm>
            <a:off x="11791354" y="8889506"/>
            <a:ext cx="650558" cy="86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a:solidFill>
                <a:prstClr val="white"/>
              </a:solidFill>
            </a:endParaRPr>
          </a:p>
        </p:txBody>
      </p:sp>
    </p:spTree>
    <p:extLst>
      <p:ext uri="{BB962C8B-B14F-4D97-AF65-F5344CB8AC3E}">
        <p14:creationId xmlns:p14="http://schemas.microsoft.com/office/powerpoint/2010/main" val="13360649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0814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Dark Title and Content">
    <p:bg>
      <p:bgPr>
        <a:solidFill>
          <a:srgbClr val="3333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p:nvPr userDrawn="1"/>
        </p:nvSpPr>
        <p:spPr>
          <a:xfrm>
            <a:off x="487918" y="8781097"/>
            <a:ext cx="731877" cy="86726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a:solidFill>
                <a:prstClr val="white"/>
              </a:solidFill>
            </a:endParaRPr>
          </a:p>
        </p:txBody>
      </p:sp>
    </p:spTree>
    <p:extLst>
      <p:ext uri="{BB962C8B-B14F-4D97-AF65-F5344CB8AC3E}">
        <p14:creationId xmlns:p14="http://schemas.microsoft.com/office/powerpoint/2010/main" val="1874367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558" y="2276586"/>
            <a:ext cx="5746591" cy="6439021"/>
          </a:xfrm>
        </p:spPr>
        <p:txBody>
          <a:bodyPr/>
          <a:lstStyle>
            <a:lvl1pPr>
              <a:defRPr sz="2988"/>
            </a:lvl1pPr>
            <a:lvl2pPr>
              <a:defRPr sz="2561"/>
            </a:lvl2pPr>
            <a:lvl3pPr>
              <a:defRPr sz="2134"/>
            </a:lvl3pPr>
            <a:lvl4pPr>
              <a:defRPr sz="1921"/>
            </a:lvl4pPr>
            <a:lvl5pPr>
              <a:defRPr sz="192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14001" y="2276586"/>
            <a:ext cx="5746591" cy="6439021"/>
          </a:xfrm>
        </p:spPr>
        <p:txBody>
          <a:bodyPr/>
          <a:lstStyle>
            <a:lvl1pPr>
              <a:defRPr sz="2988"/>
            </a:lvl1pPr>
            <a:lvl2pPr>
              <a:defRPr sz="2561"/>
            </a:lvl2pPr>
            <a:lvl3pPr>
              <a:defRPr sz="2134"/>
            </a:lvl3pPr>
            <a:lvl4pPr>
              <a:defRPr sz="1921"/>
            </a:lvl4pPr>
            <a:lvl5pPr>
              <a:defRPr sz="192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7177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28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11872674" y="8889506"/>
            <a:ext cx="813197" cy="86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a:solidFill>
                <a:prstClr val="white"/>
              </a:solidFill>
            </a:endParaRPr>
          </a:p>
        </p:txBody>
      </p:sp>
    </p:spTree>
    <p:extLst>
      <p:ext uri="{BB962C8B-B14F-4D97-AF65-F5344CB8AC3E}">
        <p14:creationId xmlns:p14="http://schemas.microsoft.com/office/powerpoint/2010/main" val="2579545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7" name="TextBox 6"/>
          <p:cNvSpPr txBox="1"/>
          <p:nvPr userDrawn="1"/>
        </p:nvSpPr>
        <p:spPr>
          <a:xfrm>
            <a:off x="156209" y="9397151"/>
            <a:ext cx="1351957"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2016</a:t>
            </a:r>
            <a:r>
              <a:rPr lang="en-US" sz="1100" b="0" i="0" baseline="0" dirty="0" smtClean="0">
                <a:solidFill>
                  <a:schemeClr val="tx1">
                    <a:lumMod val="65000"/>
                    <a:lumOff val="35000"/>
                  </a:schemeClr>
                </a:solidFill>
                <a:latin typeface="Frutiger Next LT W1G"/>
                <a:cs typeface="Frutiger Next LT W1G"/>
              </a:rPr>
              <a:t> </a:t>
            </a:r>
            <a:r>
              <a:rPr lang="en-US" sz="1100" b="0" i="0" dirty="0" smtClean="0">
                <a:solidFill>
                  <a:schemeClr val="tx1">
                    <a:lumMod val="65000"/>
                    <a:lumOff val="35000"/>
                  </a:schemeClr>
                </a:solidFill>
                <a:latin typeface="Frutiger Next LT W1G"/>
                <a:cs typeface="Frutiger Next LT W1G"/>
              </a:rPr>
              <a:t>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0893972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8341984" cy="9756775"/>
          </a:xfrm>
          <a:prstGeom prst="rect">
            <a:avLst/>
          </a:prstGeom>
          <a:noFill/>
          <a:ln>
            <a:noFill/>
          </a:ln>
        </p:spPr>
      </p:pic>
      <p:pic>
        <p:nvPicPr>
          <p:cNvPr id="4" name="Picture 3"/>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1826305" y="2276581"/>
            <a:ext cx="1833081" cy="2421126"/>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0" y="0"/>
            <a:ext cx="13011150" cy="325226"/>
          </a:xfrm>
          <a:prstGeom prst="rect">
            <a:avLst/>
          </a:prstGeom>
          <a:solidFill>
            <a:srgbClr val="1C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dirty="0">
              <a:solidFill>
                <a:prstClr val="white"/>
              </a:solidFill>
            </a:endParaRPr>
          </a:p>
        </p:txBody>
      </p:sp>
      <p:sp>
        <p:nvSpPr>
          <p:cNvPr id="6" name="Rectangle 5"/>
          <p:cNvSpPr/>
          <p:nvPr userDrawn="1"/>
        </p:nvSpPr>
        <p:spPr>
          <a:xfrm>
            <a:off x="-108427" y="216817"/>
            <a:ext cx="13228003" cy="108409"/>
          </a:xfrm>
          <a:prstGeom prst="rect">
            <a:avLst/>
          </a:prstGeom>
          <a:solidFill>
            <a:srgbClr val="007F7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a:solidFill>
                <a:prstClr val="white"/>
              </a:solidFill>
            </a:endParaRPr>
          </a:p>
        </p:txBody>
      </p:sp>
      <p:sp>
        <p:nvSpPr>
          <p:cNvPr id="7" name="TextBox 6"/>
          <p:cNvSpPr txBox="1"/>
          <p:nvPr userDrawn="1"/>
        </p:nvSpPr>
        <p:spPr>
          <a:xfrm>
            <a:off x="11411206" y="-55353"/>
            <a:ext cx="1662635" cy="207301"/>
          </a:xfrm>
          <a:prstGeom prst="rect">
            <a:avLst/>
          </a:prstGeom>
          <a:noFill/>
        </p:spPr>
        <p:txBody>
          <a:bodyPr wrap="none" rtlCol="0">
            <a:spAutoFit/>
          </a:bodyPr>
          <a:lstStyle/>
          <a:p>
            <a:pPr algn="r" defTabSz="975848"/>
            <a:r>
              <a:rPr lang="en-US" sz="747" dirty="0" smtClean="0">
                <a:solidFill>
                  <a:prstClr val="white"/>
                </a:solidFill>
              </a:rPr>
              <a:t>Copyright 2015 Razorleaf Corporation</a:t>
            </a:r>
            <a:endParaRPr lang="en-US" sz="747" dirty="0">
              <a:solidFill>
                <a:prstClr val="white"/>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4660" y="8950860"/>
            <a:ext cx="1301114" cy="505823"/>
          </a:xfrm>
          <a:prstGeom prst="rect">
            <a:avLst/>
          </a:prstGeom>
        </p:spPr>
      </p:pic>
    </p:spTree>
    <p:extLst>
      <p:ext uri="{BB962C8B-B14F-4D97-AF65-F5344CB8AC3E}">
        <p14:creationId xmlns:p14="http://schemas.microsoft.com/office/powerpoint/2010/main" val="21720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650558" y="2016855"/>
            <a:ext cx="5748850"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6611743" y="2016855"/>
            <a:ext cx="5748850" cy="6782340"/>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156209" y="9397151"/>
            <a:ext cx="1458835"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2015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298238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1"/>
            <a:ext cx="13011150" cy="8799195"/>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4" name="TextBox 3"/>
          <p:cNvSpPr txBox="1"/>
          <p:nvPr userDrawn="1"/>
        </p:nvSpPr>
        <p:spPr>
          <a:xfrm>
            <a:off x="156209" y="9397151"/>
            <a:ext cx="1494461"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2015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657413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611680" y="2016855"/>
            <a:ext cx="5748913" cy="3074052"/>
          </a:xfrm>
          <a:prstGeom prst="rect">
            <a:avLst/>
          </a:prstGeom>
        </p:spPr>
        <p:txBody>
          <a:bodyPr vert="horz"/>
          <a:lstStyle>
            <a:lvl1pPr marL="0" indent="0">
              <a:buClr>
                <a:schemeClr val="accent4"/>
              </a:buClr>
              <a:buNone/>
              <a:defRPr/>
            </a:lvl1pPr>
          </a:lstStyle>
          <a:p>
            <a:endParaRPr lang="en-US" dirty="0"/>
          </a:p>
        </p:txBody>
      </p:sp>
      <p:sp>
        <p:nvSpPr>
          <p:cNvPr id="1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6611680" y="5090907"/>
            <a:ext cx="5748913" cy="246429"/>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50558" y="2016855"/>
            <a:ext cx="5748850"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6611680" y="5481131"/>
            <a:ext cx="5748913" cy="3074052"/>
          </a:xfrm>
          <a:prstGeom prst="rect">
            <a:avLst/>
          </a:prstGeom>
        </p:spPr>
        <p:txBody>
          <a:bodyPr vert="horz"/>
          <a:lstStyle>
            <a:lvl1pPr marL="0" indent="0">
              <a:buClr>
                <a:schemeClr val="accent4"/>
              </a:buClr>
              <a:buNone/>
              <a:defRPr/>
            </a:lvl1pPr>
          </a:lstStyle>
          <a:p>
            <a:endParaRPr lang="en-US" dirty="0"/>
          </a:p>
        </p:txBody>
      </p:sp>
      <p:sp>
        <p:nvSpPr>
          <p:cNvPr id="14" name="Text Placeholder 16"/>
          <p:cNvSpPr>
            <a:spLocks noGrp="1"/>
          </p:cNvSpPr>
          <p:nvPr>
            <p:ph type="body" sz="quarter" idx="19" hasCustomPrompt="1"/>
          </p:nvPr>
        </p:nvSpPr>
        <p:spPr>
          <a:xfrm>
            <a:off x="6611680" y="8555183"/>
            <a:ext cx="5748913" cy="246429"/>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0" name="TextBox 9"/>
          <p:cNvSpPr txBox="1"/>
          <p:nvPr userDrawn="1"/>
        </p:nvSpPr>
        <p:spPr>
          <a:xfrm>
            <a:off x="156209" y="9397151"/>
            <a:ext cx="1625090"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2015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2492357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56210" y="8251101"/>
            <a:ext cx="12697462" cy="1000589"/>
          </a:xfrm>
          <a:prstGeom prst="rect">
            <a:avLst/>
          </a:prstGeom>
        </p:spPr>
        <p:txBody>
          <a:bodyPr vert="horz" lIns="0" tIns="0" rIns="0" bIns="0" anchor="b" anchorCtr="0"/>
          <a:lstStyle>
            <a:lvl1pPr marL="0" indent="0">
              <a:buNone/>
              <a:defRPr sz="1100" kern="0" spc="-1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sp>
        <p:nvSpPr>
          <p:cNvPr id="8" name="TextBox 7"/>
          <p:cNvSpPr txBox="1"/>
          <p:nvPr userDrawn="1"/>
        </p:nvSpPr>
        <p:spPr>
          <a:xfrm>
            <a:off x="156209" y="9397151"/>
            <a:ext cx="2802891"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2016 Autodesk, Inc. All rights reserved.</a:t>
            </a:r>
            <a:endParaRPr lang="en-US" sz="1100" b="0" i="0" dirty="0">
              <a:solidFill>
                <a:schemeClr val="tx1">
                  <a:lumMod val="65000"/>
                  <a:lumOff val="35000"/>
                </a:schemeClr>
              </a:solidFill>
              <a:latin typeface="Frutiger Next LT W1G"/>
              <a:cs typeface="Frutiger Next LT W1G"/>
            </a:endParaRPr>
          </a:p>
        </p:txBody>
      </p:sp>
      <p:pic>
        <p:nvPicPr>
          <p:cNvPr id="6" name="Picture 5" descr="PPT_Template_Autodesk_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91812" y="4051300"/>
            <a:ext cx="7696200" cy="1257300"/>
          </a:xfrm>
          <a:prstGeom prst="rect">
            <a:avLst/>
          </a:prstGeom>
        </p:spPr>
      </p:pic>
    </p:spTree>
    <p:extLst>
      <p:ext uri="{BB962C8B-B14F-4D97-AF65-F5344CB8AC3E}">
        <p14:creationId xmlns:p14="http://schemas.microsoft.com/office/powerpoint/2010/main" val="32313017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9"/>
            <a:ext cx="11761788" cy="1417637"/>
          </a:xfrm>
          <a:prstGeom prst="rect">
            <a:avLst/>
          </a:prstGeom>
        </p:spPr>
        <p:txBody>
          <a:bodyPr lIns="64264" tIns="32132" rIns="64264" bIns="32132"/>
          <a:lstStyle/>
          <a:p>
            <a:r>
              <a:rPr lang="en-US" smtClean="0"/>
              <a:t>Click to edit Master title style</a:t>
            </a:r>
            <a:endParaRPr lang="en-US"/>
          </a:p>
        </p:txBody>
      </p:sp>
      <p:sp>
        <p:nvSpPr>
          <p:cNvPr id="8" name="Content Placeholder 8"/>
          <p:cNvSpPr>
            <a:spLocks noGrp="1"/>
          </p:cNvSpPr>
          <p:nvPr>
            <p:ph sz="quarter" idx="10"/>
          </p:nvPr>
        </p:nvSpPr>
        <p:spPr>
          <a:xfrm>
            <a:off x="603504" y="2148841"/>
            <a:ext cx="5788152" cy="6702552"/>
          </a:xfrm>
          <a:prstGeom prst="rect">
            <a:avLst/>
          </a:prstGeom>
        </p:spPr>
        <p:txBody>
          <a:bodyPr lIns="64264" tIns="32132" rIns="64264" bIns="3213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10"/>
          <p:cNvSpPr>
            <a:spLocks noGrp="1"/>
          </p:cNvSpPr>
          <p:nvPr>
            <p:ph sz="quarter" idx="11"/>
          </p:nvPr>
        </p:nvSpPr>
        <p:spPr>
          <a:xfrm>
            <a:off x="6581775" y="2148840"/>
            <a:ext cx="5791200" cy="6705600"/>
          </a:xfrm>
          <a:prstGeom prst="rect">
            <a:avLst/>
          </a:prstGeom>
        </p:spPr>
        <p:txBody>
          <a:bodyPr lIns="64264" tIns="32132" rIns="64264" bIns="3213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Box 4"/>
          <p:cNvSpPr txBox="1"/>
          <p:nvPr userDrawn="1"/>
        </p:nvSpPr>
        <p:spPr>
          <a:xfrm>
            <a:off x="156209" y="9397151"/>
            <a:ext cx="1494461"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2016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165009577"/>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713308" cy="9756775"/>
          </a:xfrm>
          <a:prstGeom prst="rect">
            <a:avLst/>
          </a:prstGeom>
        </p:spPr>
      </p:pic>
      <p:sp>
        <p:nvSpPr>
          <p:cNvPr id="2" name="Title 1"/>
          <p:cNvSpPr>
            <a:spLocks noGrp="1"/>
          </p:cNvSpPr>
          <p:nvPr>
            <p:ph type="ctrTitle"/>
          </p:nvPr>
        </p:nvSpPr>
        <p:spPr>
          <a:xfrm>
            <a:off x="6215449" y="3030930"/>
            <a:ext cx="6145143" cy="1630642"/>
          </a:xfrm>
        </p:spPr>
        <p:txBody>
          <a:bodyPr lIns="0" tIns="0" anchor="t">
            <a:noAutofit/>
          </a:bodyPr>
          <a:lstStyle>
            <a:lvl1pPr algn="l">
              <a:lnSpc>
                <a:spcPts val="4269"/>
              </a:lnSpc>
              <a:defRPr sz="4269"/>
            </a:lvl1pPr>
          </a:lstStyle>
          <a:p>
            <a:r>
              <a:rPr lang="en-US" dirty="0" smtClean="0"/>
              <a:t>Click to edit Master title style</a:t>
            </a:r>
            <a:endParaRPr lang="en-US" dirty="0"/>
          </a:p>
        </p:txBody>
      </p:sp>
      <p:sp>
        <p:nvSpPr>
          <p:cNvPr id="3" name="Subtitle 2"/>
          <p:cNvSpPr>
            <a:spLocks noGrp="1"/>
          </p:cNvSpPr>
          <p:nvPr>
            <p:ph type="subTitle" idx="1"/>
          </p:nvPr>
        </p:nvSpPr>
        <p:spPr>
          <a:xfrm>
            <a:off x="6215449" y="4878387"/>
            <a:ext cx="6145144" cy="1409312"/>
          </a:xfrm>
        </p:spPr>
        <p:txBody>
          <a:bodyPr lIns="0" tIns="0">
            <a:noAutofit/>
          </a:bodyPr>
          <a:lstStyle>
            <a:lvl1pPr marL="0" indent="0" algn="l">
              <a:spcBef>
                <a:spcPts val="0"/>
              </a:spcBef>
              <a:buNone/>
              <a:defRPr sz="3202">
                <a:solidFill>
                  <a:schemeClr val="tx1">
                    <a:lumMod val="65000"/>
                    <a:lumOff val="35000"/>
                  </a:schemeClr>
                </a:solidFill>
              </a:defRPr>
            </a:lvl1pPr>
            <a:lvl2pPr marL="487924" indent="0" algn="ctr">
              <a:buNone/>
              <a:defRPr>
                <a:solidFill>
                  <a:schemeClr val="tx1">
                    <a:tint val="75000"/>
                  </a:schemeClr>
                </a:solidFill>
              </a:defRPr>
            </a:lvl2pPr>
            <a:lvl3pPr marL="975848" indent="0" algn="ctr">
              <a:buNone/>
              <a:defRPr>
                <a:solidFill>
                  <a:schemeClr val="tx1">
                    <a:tint val="75000"/>
                  </a:schemeClr>
                </a:solidFill>
              </a:defRPr>
            </a:lvl3pPr>
            <a:lvl4pPr marL="1463772" indent="0" algn="ctr">
              <a:buNone/>
              <a:defRPr>
                <a:solidFill>
                  <a:schemeClr val="tx1">
                    <a:tint val="75000"/>
                  </a:schemeClr>
                </a:solidFill>
              </a:defRPr>
            </a:lvl4pPr>
            <a:lvl5pPr marL="1951695" indent="0" algn="ctr">
              <a:buNone/>
              <a:defRPr>
                <a:solidFill>
                  <a:schemeClr val="tx1">
                    <a:tint val="75000"/>
                  </a:schemeClr>
                </a:solidFill>
              </a:defRPr>
            </a:lvl5pPr>
            <a:lvl6pPr marL="2439619" indent="0" algn="ctr">
              <a:buNone/>
              <a:defRPr>
                <a:solidFill>
                  <a:schemeClr val="tx1">
                    <a:tint val="75000"/>
                  </a:schemeClr>
                </a:solidFill>
              </a:defRPr>
            </a:lvl6pPr>
            <a:lvl7pPr marL="2927543" indent="0" algn="ctr">
              <a:buNone/>
              <a:defRPr>
                <a:solidFill>
                  <a:schemeClr val="tx1">
                    <a:tint val="75000"/>
                  </a:schemeClr>
                </a:solidFill>
              </a:defRPr>
            </a:lvl7pPr>
            <a:lvl8pPr marL="3415467" indent="0" algn="ctr">
              <a:buNone/>
              <a:defRPr>
                <a:solidFill>
                  <a:schemeClr val="tx1">
                    <a:tint val="75000"/>
                  </a:schemeClr>
                </a:solidFill>
              </a:defRPr>
            </a:lvl8pPr>
            <a:lvl9pPr marL="3903391"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Box 11"/>
          <p:cNvSpPr txBox="1"/>
          <p:nvPr userDrawn="1"/>
        </p:nvSpPr>
        <p:spPr>
          <a:xfrm>
            <a:off x="655130" y="9198716"/>
            <a:ext cx="1570302" cy="207301"/>
          </a:xfrm>
          <a:prstGeom prst="rect">
            <a:avLst/>
          </a:prstGeom>
          <a:noFill/>
        </p:spPr>
        <p:txBody>
          <a:bodyPr wrap="none" rIns="0" rtlCol="0" anchor="ctr" anchorCtr="0">
            <a:spAutoFit/>
          </a:bodyPr>
          <a:lstStyle/>
          <a:p>
            <a:pPr algn="r" defTabSz="975848"/>
            <a:r>
              <a:rPr lang="en-US" sz="747" dirty="0" smtClean="0">
                <a:solidFill>
                  <a:prstClr val="black">
                    <a:lumMod val="65000"/>
                    <a:lumOff val="35000"/>
                  </a:prstClr>
                </a:solidFill>
              </a:rPr>
              <a:t>Copyright 2016 Razorleaf Corporation</a:t>
            </a:r>
            <a:endParaRPr lang="en-US" sz="747" dirty="0">
              <a:solidFill>
                <a:prstClr val="black">
                  <a:lumMod val="65000"/>
                  <a:lumOff val="35000"/>
                </a:prstClr>
              </a:solidFill>
            </a:endParaRPr>
          </a:p>
        </p:txBody>
      </p:sp>
      <p:sp>
        <p:nvSpPr>
          <p:cNvPr id="10" name="Footer Placeholder 4"/>
          <p:cNvSpPr>
            <a:spLocks noGrp="1"/>
          </p:cNvSpPr>
          <p:nvPr>
            <p:ph type="ftr" sz="quarter" idx="3"/>
          </p:nvPr>
        </p:nvSpPr>
        <p:spPr>
          <a:xfrm>
            <a:off x="6830854" y="9043090"/>
            <a:ext cx="5155532" cy="519458"/>
          </a:xfrm>
          <a:prstGeom prst="rect">
            <a:avLst/>
          </a:prstGeom>
          <a:noFill/>
        </p:spPr>
        <p:txBody>
          <a:bodyPr vert="horz" lIns="91440" tIns="45720" rIns="91440" bIns="45720" rtlCol="0" anchor="ctr"/>
          <a:lstStyle>
            <a:lvl1pPr algn="r">
              <a:defRPr sz="1281">
                <a:solidFill>
                  <a:srgbClr val="1C5600"/>
                </a:solidFill>
              </a:defRPr>
            </a:lvl1pPr>
          </a:lstStyle>
          <a:p>
            <a:pPr defTabSz="975848"/>
            <a:r>
              <a:rPr lang="en-US" smtClean="0"/>
              <a:t>Bridging the Gap Between PLM Technologies and Business Problems</a:t>
            </a:r>
            <a:endParaRPr lang="en-US" dirty="0"/>
          </a:p>
        </p:txBody>
      </p:sp>
      <p:pic>
        <p:nvPicPr>
          <p:cNvPr id="16" name="Picture 15"/>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187148" y="2276581"/>
            <a:ext cx="2582559" cy="2421126"/>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45146" y="734924"/>
            <a:ext cx="3339165" cy="780542"/>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986386" y="9045615"/>
            <a:ext cx="493938" cy="494343"/>
          </a:xfrm>
          <a:prstGeom prst="rect">
            <a:avLst/>
          </a:prstGeom>
        </p:spPr>
      </p:pic>
    </p:spTree>
    <p:extLst>
      <p:ext uri="{BB962C8B-B14F-4D97-AF65-F5344CB8AC3E}">
        <p14:creationId xmlns:p14="http://schemas.microsoft.com/office/powerpoint/2010/main" val="25248042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Light Title w/Partn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341984" cy="9756775"/>
          </a:xfrm>
          <a:prstGeom prst="rect">
            <a:avLst/>
          </a:prstGeom>
        </p:spPr>
      </p:pic>
      <p:sp>
        <p:nvSpPr>
          <p:cNvPr id="2" name="Title 1"/>
          <p:cNvSpPr>
            <a:spLocks noGrp="1"/>
          </p:cNvSpPr>
          <p:nvPr>
            <p:ph type="ctrTitle"/>
          </p:nvPr>
        </p:nvSpPr>
        <p:spPr>
          <a:xfrm>
            <a:off x="5367099" y="3030930"/>
            <a:ext cx="6993493" cy="1630642"/>
          </a:xfrm>
        </p:spPr>
        <p:txBody>
          <a:bodyPr lIns="0" tIns="0" anchor="t">
            <a:noAutofit/>
          </a:bodyPr>
          <a:lstStyle>
            <a:lvl1pPr algn="l">
              <a:lnSpc>
                <a:spcPts val="4269"/>
              </a:lnSpc>
              <a:defRPr sz="4269"/>
            </a:lvl1pPr>
          </a:lstStyle>
          <a:p>
            <a:r>
              <a:rPr lang="en-US" smtClean="0"/>
              <a:t>Click to edit Master title style</a:t>
            </a:r>
            <a:endParaRPr lang="en-US" dirty="0"/>
          </a:p>
        </p:txBody>
      </p:sp>
      <p:sp>
        <p:nvSpPr>
          <p:cNvPr id="3" name="Subtitle 2"/>
          <p:cNvSpPr>
            <a:spLocks noGrp="1"/>
          </p:cNvSpPr>
          <p:nvPr>
            <p:ph type="subTitle" idx="1"/>
          </p:nvPr>
        </p:nvSpPr>
        <p:spPr>
          <a:xfrm>
            <a:off x="5363847" y="4878387"/>
            <a:ext cx="6996746" cy="1409312"/>
          </a:xfrm>
        </p:spPr>
        <p:txBody>
          <a:bodyPr lIns="0" tIns="0">
            <a:noAutofit/>
          </a:bodyPr>
          <a:lstStyle>
            <a:lvl1pPr marL="0" indent="0" algn="l">
              <a:spcBef>
                <a:spcPts val="0"/>
              </a:spcBef>
              <a:buNone/>
              <a:defRPr sz="3202">
                <a:solidFill>
                  <a:schemeClr val="tx1">
                    <a:lumMod val="65000"/>
                    <a:lumOff val="35000"/>
                  </a:schemeClr>
                </a:solidFill>
              </a:defRPr>
            </a:lvl1pPr>
            <a:lvl2pPr marL="487924" indent="0" algn="ctr">
              <a:buNone/>
              <a:defRPr>
                <a:solidFill>
                  <a:schemeClr val="tx1">
                    <a:tint val="75000"/>
                  </a:schemeClr>
                </a:solidFill>
              </a:defRPr>
            </a:lvl2pPr>
            <a:lvl3pPr marL="975848" indent="0" algn="ctr">
              <a:buNone/>
              <a:defRPr>
                <a:solidFill>
                  <a:schemeClr val="tx1">
                    <a:tint val="75000"/>
                  </a:schemeClr>
                </a:solidFill>
              </a:defRPr>
            </a:lvl3pPr>
            <a:lvl4pPr marL="1463772" indent="0" algn="ctr">
              <a:buNone/>
              <a:defRPr>
                <a:solidFill>
                  <a:schemeClr val="tx1">
                    <a:tint val="75000"/>
                  </a:schemeClr>
                </a:solidFill>
              </a:defRPr>
            </a:lvl4pPr>
            <a:lvl5pPr marL="1951695" indent="0" algn="ctr">
              <a:buNone/>
              <a:defRPr>
                <a:solidFill>
                  <a:schemeClr val="tx1">
                    <a:tint val="75000"/>
                  </a:schemeClr>
                </a:solidFill>
              </a:defRPr>
            </a:lvl5pPr>
            <a:lvl6pPr marL="2439619" indent="0" algn="ctr">
              <a:buNone/>
              <a:defRPr>
                <a:solidFill>
                  <a:schemeClr val="tx1">
                    <a:tint val="75000"/>
                  </a:schemeClr>
                </a:solidFill>
              </a:defRPr>
            </a:lvl6pPr>
            <a:lvl7pPr marL="2927543" indent="0" algn="ctr">
              <a:buNone/>
              <a:defRPr>
                <a:solidFill>
                  <a:schemeClr val="tx1">
                    <a:tint val="75000"/>
                  </a:schemeClr>
                </a:solidFill>
              </a:defRPr>
            </a:lvl7pPr>
            <a:lvl8pPr marL="3415467" indent="0" algn="ctr">
              <a:buNone/>
              <a:defRPr>
                <a:solidFill>
                  <a:schemeClr val="tx1">
                    <a:tint val="75000"/>
                  </a:schemeClr>
                </a:solidFill>
              </a:defRPr>
            </a:lvl8pPr>
            <a:lvl9pPr marL="3903391" indent="0" algn="ctr">
              <a:buNone/>
              <a:defRPr>
                <a:solidFill>
                  <a:schemeClr val="tx1">
                    <a:tint val="75000"/>
                  </a:schemeClr>
                </a:solidFill>
              </a:defRPr>
            </a:lvl9pPr>
          </a:lstStyle>
          <a:p>
            <a:r>
              <a:rPr lang="en-US" smtClean="0"/>
              <a:t>Click to edit Master subtitle style</a:t>
            </a:r>
            <a:endParaRPr lang="en-US" dirty="0"/>
          </a:p>
        </p:txBody>
      </p:sp>
      <p:sp>
        <p:nvSpPr>
          <p:cNvPr id="12" name="TextBox 11"/>
          <p:cNvSpPr txBox="1"/>
          <p:nvPr userDrawn="1"/>
        </p:nvSpPr>
        <p:spPr>
          <a:xfrm>
            <a:off x="655130" y="9198716"/>
            <a:ext cx="1570302" cy="207301"/>
          </a:xfrm>
          <a:prstGeom prst="rect">
            <a:avLst/>
          </a:prstGeom>
          <a:noFill/>
        </p:spPr>
        <p:txBody>
          <a:bodyPr wrap="none" rIns="0" rtlCol="0" anchor="ctr" anchorCtr="0">
            <a:spAutoFit/>
          </a:bodyPr>
          <a:lstStyle/>
          <a:p>
            <a:pPr algn="r" defTabSz="975848"/>
            <a:r>
              <a:rPr lang="en-US" sz="747" dirty="0" smtClean="0">
                <a:solidFill>
                  <a:prstClr val="black">
                    <a:lumMod val="65000"/>
                    <a:lumOff val="35000"/>
                  </a:prstClr>
                </a:solidFill>
              </a:rPr>
              <a:t>Copyright 2015 Razorleaf Corporation</a:t>
            </a:r>
            <a:endParaRPr lang="en-US" sz="747" dirty="0">
              <a:solidFill>
                <a:prstClr val="black">
                  <a:lumMod val="65000"/>
                  <a:lumOff val="35000"/>
                </a:prstClr>
              </a:solidFill>
            </a:endParaRPr>
          </a:p>
        </p:txBody>
      </p:sp>
      <p:pic>
        <p:nvPicPr>
          <p:cNvPr id="16" name="Picture 15"/>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1826305" y="2276581"/>
            <a:ext cx="1833081" cy="2421126"/>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95723" y="8347463"/>
            <a:ext cx="2602230" cy="780542"/>
          </a:xfrm>
          <a:prstGeom prst="rect">
            <a:avLst/>
          </a:prstGeom>
        </p:spPr>
      </p:pic>
    </p:spTree>
    <p:extLst>
      <p:ext uri="{BB962C8B-B14F-4D97-AF65-F5344CB8AC3E}">
        <p14:creationId xmlns:p14="http://schemas.microsoft.com/office/powerpoint/2010/main" val="196229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5.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4" r:id="rId2"/>
    <p:sldLayoutId id="2147483653" r:id="rId3"/>
    <p:sldLayoutId id="2147483649" r:id="rId4"/>
    <p:sldLayoutId id="2147483662" r:id="rId5"/>
    <p:sldLayoutId id="2147483659" r:id="rId6"/>
    <p:sldLayoutId id="2147483667"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558" y="390723"/>
            <a:ext cx="11710035" cy="162612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50558" y="2276586"/>
            <a:ext cx="11710035" cy="643902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0"/>
            <a:ext cx="13011150" cy="325226"/>
          </a:xfrm>
          <a:prstGeom prst="rect">
            <a:avLst/>
          </a:prstGeom>
          <a:solidFill>
            <a:srgbClr val="1C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dirty="0">
              <a:solidFill>
                <a:prstClr val="white"/>
              </a:solidFill>
            </a:endParaRPr>
          </a:p>
        </p:txBody>
      </p:sp>
      <p:sp>
        <p:nvSpPr>
          <p:cNvPr id="8" name="Rectangle 7"/>
          <p:cNvSpPr/>
          <p:nvPr userDrawn="1"/>
        </p:nvSpPr>
        <p:spPr>
          <a:xfrm>
            <a:off x="-108427" y="216817"/>
            <a:ext cx="13228003" cy="108409"/>
          </a:xfrm>
          <a:prstGeom prst="rect">
            <a:avLst/>
          </a:prstGeom>
          <a:solidFill>
            <a:srgbClr val="007F7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5848"/>
            <a:endParaRPr lang="en-US" sz="1921">
              <a:solidFill>
                <a:prstClr val="white"/>
              </a:solidFill>
            </a:endParaRPr>
          </a:p>
        </p:txBody>
      </p:sp>
      <p:sp>
        <p:nvSpPr>
          <p:cNvPr id="9" name="TextBox 8"/>
          <p:cNvSpPr txBox="1"/>
          <p:nvPr userDrawn="1"/>
        </p:nvSpPr>
        <p:spPr>
          <a:xfrm>
            <a:off x="11411206" y="-55353"/>
            <a:ext cx="1662635" cy="207301"/>
          </a:xfrm>
          <a:prstGeom prst="rect">
            <a:avLst/>
          </a:prstGeom>
          <a:noFill/>
        </p:spPr>
        <p:txBody>
          <a:bodyPr wrap="none" rtlCol="0">
            <a:spAutoFit/>
          </a:bodyPr>
          <a:lstStyle/>
          <a:p>
            <a:pPr algn="r" defTabSz="975848"/>
            <a:r>
              <a:rPr lang="en-US" sz="747" dirty="0" smtClean="0">
                <a:solidFill>
                  <a:prstClr val="white"/>
                </a:solidFill>
              </a:rPr>
              <a:t>Copyright 2016 Razorleaf Corporation</a:t>
            </a:r>
            <a:endParaRPr lang="en-US" sz="747" dirty="0">
              <a:solidFill>
                <a:prstClr val="white"/>
              </a:solidFill>
            </a:endParaRPr>
          </a:p>
        </p:txBody>
      </p:sp>
      <p:pic>
        <p:nvPicPr>
          <p:cNvPr id="16" name="Picture 15"/>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850130" y="9045615"/>
            <a:ext cx="507074" cy="494343"/>
          </a:xfrm>
          <a:prstGeom prst="rect">
            <a:avLst/>
          </a:prstGeom>
        </p:spPr>
      </p:pic>
    </p:spTree>
    <p:extLst>
      <p:ext uri="{BB962C8B-B14F-4D97-AF65-F5344CB8AC3E}">
        <p14:creationId xmlns:p14="http://schemas.microsoft.com/office/powerpoint/2010/main" val="8422263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iming>
    <p:tnLst>
      <p:par>
        <p:cTn id="1" dur="indefinite" restart="never" nodeType="tmRoot"/>
      </p:par>
    </p:tnLst>
  </p:timing>
  <p:hf sldNum="0" hdr="0" dt="0"/>
  <p:txStyles>
    <p:titleStyle>
      <a:lvl1pPr algn="ctr" defTabSz="975848" rtl="0" eaLnBrk="1" latinLnBrk="0" hangingPunct="1">
        <a:spcBef>
          <a:spcPct val="0"/>
        </a:spcBef>
        <a:buNone/>
        <a:defRPr sz="4696" kern="1200">
          <a:solidFill>
            <a:schemeClr val="tx1"/>
          </a:solidFill>
          <a:latin typeface="+mj-lt"/>
          <a:ea typeface="+mj-ea"/>
          <a:cs typeface="+mj-cs"/>
        </a:defRPr>
      </a:lvl1pPr>
    </p:titleStyle>
    <p:bodyStyle>
      <a:lvl1pPr marL="365943" indent="-365943" algn="l" defTabSz="975848" rtl="0" eaLnBrk="1" latinLnBrk="0" hangingPunct="1">
        <a:spcBef>
          <a:spcPct val="20000"/>
        </a:spcBef>
        <a:buFont typeface="Arial" pitchFamily="34" charset="0"/>
        <a:buChar char="•"/>
        <a:defRPr sz="3415" kern="1200">
          <a:solidFill>
            <a:schemeClr val="tx1"/>
          </a:solidFill>
          <a:latin typeface="+mn-lt"/>
          <a:ea typeface="+mn-ea"/>
          <a:cs typeface="+mn-cs"/>
        </a:defRPr>
      </a:lvl1pPr>
      <a:lvl2pPr marL="792876" indent="-304952" algn="l" defTabSz="975848" rtl="0" eaLnBrk="1" latinLnBrk="0" hangingPunct="1">
        <a:spcBef>
          <a:spcPct val="20000"/>
        </a:spcBef>
        <a:buFont typeface="Arial" pitchFamily="34" charset="0"/>
        <a:buChar char="–"/>
        <a:defRPr sz="2988" kern="1200">
          <a:solidFill>
            <a:schemeClr val="tx1"/>
          </a:solidFill>
          <a:latin typeface="+mn-lt"/>
          <a:ea typeface="+mn-ea"/>
          <a:cs typeface="+mn-cs"/>
        </a:defRPr>
      </a:lvl2pPr>
      <a:lvl3pPr marL="1219810" indent="-243962" algn="l" defTabSz="975848" rtl="0" eaLnBrk="1" latinLnBrk="0" hangingPunct="1">
        <a:spcBef>
          <a:spcPct val="20000"/>
        </a:spcBef>
        <a:buFont typeface="Arial" pitchFamily="34" charset="0"/>
        <a:buChar char="•"/>
        <a:defRPr sz="2561" kern="1200">
          <a:solidFill>
            <a:schemeClr val="tx1"/>
          </a:solidFill>
          <a:latin typeface="+mn-lt"/>
          <a:ea typeface="+mn-ea"/>
          <a:cs typeface="+mn-cs"/>
        </a:defRPr>
      </a:lvl3pPr>
      <a:lvl4pPr marL="1707733"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4pPr>
      <a:lvl5pPr marL="2195657"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5pPr>
      <a:lvl6pPr marL="2683581"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6pPr>
      <a:lvl7pPr marL="3171505"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7pPr>
      <a:lvl8pPr marL="3659429"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8pPr>
      <a:lvl9pPr marL="4147353" indent="-243962" algn="l" defTabSz="975848" rtl="0" eaLnBrk="1" latinLnBrk="0" hangingPunct="1">
        <a:spcBef>
          <a:spcPct val="20000"/>
        </a:spcBef>
        <a:buFont typeface="Arial" pitchFamily="34" charset="0"/>
        <a:buChar char="•"/>
        <a:defRPr sz="2134" kern="1200">
          <a:solidFill>
            <a:schemeClr val="tx1"/>
          </a:solidFill>
          <a:latin typeface="+mn-lt"/>
          <a:ea typeface="+mn-ea"/>
          <a:cs typeface="+mn-cs"/>
        </a:defRPr>
      </a:lvl9pPr>
    </p:bodyStyle>
    <p:otherStyle>
      <a:defPPr>
        <a:defRPr lang="en-US"/>
      </a:defPPr>
      <a:lvl1pPr marL="0" algn="l" defTabSz="975848" rtl="0" eaLnBrk="1" latinLnBrk="0" hangingPunct="1">
        <a:defRPr sz="1921" kern="1200">
          <a:solidFill>
            <a:schemeClr val="tx1"/>
          </a:solidFill>
          <a:latin typeface="+mn-lt"/>
          <a:ea typeface="+mn-ea"/>
          <a:cs typeface="+mn-cs"/>
        </a:defRPr>
      </a:lvl1pPr>
      <a:lvl2pPr marL="487924" algn="l" defTabSz="975848" rtl="0" eaLnBrk="1" latinLnBrk="0" hangingPunct="1">
        <a:defRPr sz="1921" kern="1200">
          <a:solidFill>
            <a:schemeClr val="tx1"/>
          </a:solidFill>
          <a:latin typeface="+mn-lt"/>
          <a:ea typeface="+mn-ea"/>
          <a:cs typeface="+mn-cs"/>
        </a:defRPr>
      </a:lvl2pPr>
      <a:lvl3pPr marL="975848" algn="l" defTabSz="975848" rtl="0" eaLnBrk="1" latinLnBrk="0" hangingPunct="1">
        <a:defRPr sz="1921" kern="1200">
          <a:solidFill>
            <a:schemeClr val="tx1"/>
          </a:solidFill>
          <a:latin typeface="+mn-lt"/>
          <a:ea typeface="+mn-ea"/>
          <a:cs typeface="+mn-cs"/>
        </a:defRPr>
      </a:lvl3pPr>
      <a:lvl4pPr marL="1463772" algn="l" defTabSz="975848" rtl="0" eaLnBrk="1" latinLnBrk="0" hangingPunct="1">
        <a:defRPr sz="1921" kern="1200">
          <a:solidFill>
            <a:schemeClr val="tx1"/>
          </a:solidFill>
          <a:latin typeface="+mn-lt"/>
          <a:ea typeface="+mn-ea"/>
          <a:cs typeface="+mn-cs"/>
        </a:defRPr>
      </a:lvl4pPr>
      <a:lvl5pPr marL="1951695" algn="l" defTabSz="975848" rtl="0" eaLnBrk="1" latinLnBrk="0" hangingPunct="1">
        <a:defRPr sz="1921" kern="1200">
          <a:solidFill>
            <a:schemeClr val="tx1"/>
          </a:solidFill>
          <a:latin typeface="+mn-lt"/>
          <a:ea typeface="+mn-ea"/>
          <a:cs typeface="+mn-cs"/>
        </a:defRPr>
      </a:lvl5pPr>
      <a:lvl6pPr marL="2439619" algn="l" defTabSz="975848" rtl="0" eaLnBrk="1" latinLnBrk="0" hangingPunct="1">
        <a:defRPr sz="1921" kern="1200">
          <a:solidFill>
            <a:schemeClr val="tx1"/>
          </a:solidFill>
          <a:latin typeface="+mn-lt"/>
          <a:ea typeface="+mn-ea"/>
          <a:cs typeface="+mn-cs"/>
        </a:defRPr>
      </a:lvl6pPr>
      <a:lvl7pPr marL="2927543" algn="l" defTabSz="975848" rtl="0" eaLnBrk="1" latinLnBrk="0" hangingPunct="1">
        <a:defRPr sz="1921" kern="1200">
          <a:solidFill>
            <a:schemeClr val="tx1"/>
          </a:solidFill>
          <a:latin typeface="+mn-lt"/>
          <a:ea typeface="+mn-ea"/>
          <a:cs typeface="+mn-cs"/>
        </a:defRPr>
      </a:lvl7pPr>
      <a:lvl8pPr marL="3415467" algn="l" defTabSz="975848" rtl="0" eaLnBrk="1" latinLnBrk="0" hangingPunct="1">
        <a:defRPr sz="1921" kern="1200">
          <a:solidFill>
            <a:schemeClr val="tx1"/>
          </a:solidFill>
          <a:latin typeface="+mn-lt"/>
          <a:ea typeface="+mn-ea"/>
          <a:cs typeface="+mn-cs"/>
        </a:defRPr>
      </a:lvl8pPr>
      <a:lvl9pPr marL="3903391" algn="l" defTabSz="975848" rtl="0" eaLnBrk="1" latinLnBrk="0" hangingPunct="1">
        <a:defRPr sz="19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www.autodesk.com/trust/overview"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hyperlink" Target="http://www.youtube.com/playlist?list=PL087C5543860A7A14&amp;feature=plcp" TargetMode="External"/><Relationship Id="rId3" Type="http://schemas.openxmlformats.org/officeDocument/2006/relationships/hyperlink" Target="http://underthehood-autodesk.typepad.com/blog/" TargetMode="External"/><Relationship Id="rId7" Type="http://schemas.openxmlformats.org/officeDocument/2006/relationships/hyperlink" Target="http://forums.autodesk.com/t5/Autodesk-PLM-360/bd-p/705" TargetMode="External"/><Relationship Id="rId2" Type="http://schemas.openxmlformats.org/officeDocument/2006/relationships/hyperlink" Target="http://www.autodeskplm360.com/?utm_source=Google&amp;utm_medium=cpc&amp;utm_term=360%20plm&amp;utm_content=360%20-%20Branded%20-%20Phase%202B%20-%20Broad&amp;utm_campaign=Autodesk%20-%20MFG%20-%20PLM" TargetMode="External"/><Relationship Id="rId1" Type="http://schemas.openxmlformats.org/officeDocument/2006/relationships/slideLayout" Target="../slideLayouts/slideLayout2.xml"/><Relationship Id="rId6" Type="http://schemas.openxmlformats.org/officeDocument/2006/relationships/hyperlink" Target="http://help.autodesk.com/view/PLM/ENU/" TargetMode="External"/><Relationship Id="rId5" Type="http://schemas.openxmlformats.org/officeDocument/2006/relationships/hyperlink" Target="http://forums.autodesk.com/t5/PLM-360-General/PLM-Talk-technical-webinars/td-p/3580538" TargetMode="External"/><Relationship Id="rId10" Type="http://schemas.openxmlformats.org/officeDocument/2006/relationships/image" Target="../media/image41.png"/><Relationship Id="rId4" Type="http://schemas.openxmlformats.org/officeDocument/2006/relationships/hyperlink" Target="http://mikewatkinsweb.blogspot.com/" TargetMode="External"/><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channel/UConxSFGRWQa-6KExt1C6kQQ"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autodeskfusionlifecycl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PLM Consultant, Razorleaf Corp.</a:t>
            </a:r>
            <a:endParaRPr lang="en-US" dirty="0"/>
          </a:p>
        </p:txBody>
      </p:sp>
      <p:sp>
        <p:nvSpPr>
          <p:cNvPr id="5" name="Text Placeholder 4"/>
          <p:cNvSpPr>
            <a:spLocks noGrp="1"/>
          </p:cNvSpPr>
          <p:nvPr>
            <p:ph type="body" sz="quarter" idx="14"/>
          </p:nvPr>
        </p:nvSpPr>
        <p:spPr/>
        <p:txBody>
          <a:bodyPr/>
          <a:lstStyle/>
          <a:p>
            <a:r>
              <a:rPr lang="en-US" dirty="0" smtClean="0">
                <a:solidFill>
                  <a:srgbClr val="008A88"/>
                </a:solidFill>
              </a:rPr>
              <a:t> </a:t>
            </a:r>
            <a:endParaRPr lang="en-US" dirty="0">
              <a:solidFill>
                <a:srgbClr val="008A88"/>
              </a:solidFill>
            </a:endParaRPr>
          </a:p>
        </p:txBody>
      </p:sp>
      <p:sp>
        <p:nvSpPr>
          <p:cNvPr id="8" name="Text Placeholder 3"/>
          <p:cNvSpPr>
            <a:spLocks noGrp="1"/>
          </p:cNvSpPr>
          <p:nvPr>
            <p:ph type="body" sz="quarter" idx="13"/>
          </p:nvPr>
        </p:nvSpPr>
        <p:spPr>
          <a:xfrm>
            <a:off x="659761" y="5530152"/>
            <a:ext cx="7679991" cy="448450"/>
          </a:xfrm>
        </p:spPr>
        <p:txBody>
          <a:bodyPr/>
          <a:lstStyle/>
          <a:p>
            <a:r>
              <a:rPr lang="en-US" sz="3000" dirty="0" smtClean="0"/>
              <a:t>Sara Murray</a:t>
            </a:r>
            <a:endParaRPr lang="en-US" sz="3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69" y="2787356"/>
            <a:ext cx="6642130" cy="879106"/>
          </a:xfrm>
          <a:prstGeom prst="rect">
            <a:avLst/>
          </a:prstGeom>
        </p:spPr>
      </p:pic>
      <p:sp>
        <p:nvSpPr>
          <p:cNvPr id="9" name="Text Placeholder 1"/>
          <p:cNvSpPr>
            <a:spLocks noGrp="1"/>
          </p:cNvSpPr>
          <p:nvPr>
            <p:ph type="body" sz="quarter" idx="10"/>
          </p:nvPr>
        </p:nvSpPr>
        <p:spPr>
          <a:xfrm>
            <a:off x="650559" y="3787696"/>
            <a:ext cx="11802125" cy="1664991"/>
          </a:xfrm>
        </p:spPr>
        <p:txBody>
          <a:bodyPr/>
          <a:lstStyle/>
          <a:p>
            <a:r>
              <a:rPr lang="en-US" sz="4400" dirty="0" smtClean="0">
                <a:solidFill>
                  <a:srgbClr val="FFC000"/>
                </a:solidFill>
              </a:rPr>
              <a:t>Admin Training</a:t>
            </a:r>
          </a:p>
          <a:p>
            <a:r>
              <a:rPr lang="en-GB" sz="4400" dirty="0" smtClean="0">
                <a:solidFill>
                  <a:srgbClr val="FFC000"/>
                </a:solidFill>
              </a:rPr>
              <a:t>&amp; Requirements Mapping</a:t>
            </a:r>
            <a:endParaRPr lang="en-GB" sz="4400" dirty="0" smtClean="0">
              <a:solidFill>
                <a:srgbClr val="FFC000"/>
              </a:solidFill>
            </a:endParaRPr>
          </a:p>
        </p:txBody>
      </p:sp>
      <p:sp>
        <p:nvSpPr>
          <p:cNvPr id="12" name="Text Placeholder 1"/>
          <p:cNvSpPr>
            <a:spLocks noGrp="1"/>
          </p:cNvSpPr>
          <p:nvPr>
            <p:ph type="body" sz="quarter" idx="10"/>
          </p:nvPr>
        </p:nvSpPr>
        <p:spPr>
          <a:xfrm>
            <a:off x="650558" y="441548"/>
            <a:ext cx="12343102" cy="1664991"/>
          </a:xfrm>
        </p:spPr>
        <p:txBody>
          <a:bodyPr/>
          <a:lstStyle/>
          <a:p>
            <a:r>
              <a:rPr lang="en-GB" dirty="0" smtClean="0">
                <a:solidFill>
                  <a:schemeClr val="bg1"/>
                </a:solidFill>
              </a:rPr>
              <a:t>Rambus</a:t>
            </a:r>
            <a:endParaRPr lang="en-GB" dirty="0">
              <a:solidFill>
                <a:schemeClr val="bg1"/>
              </a:solidFill>
            </a:endParaRPr>
          </a:p>
          <a:p>
            <a:r>
              <a:rPr lang="en-US" dirty="0" smtClean="0">
                <a:solidFill>
                  <a:schemeClr val="bg1"/>
                </a:solidFill>
              </a:rPr>
              <a:t>Oct 31-Nov 4, 2016</a:t>
            </a:r>
            <a:endParaRPr lang="en-GB" sz="5400" dirty="0">
              <a:solidFill>
                <a:schemeClr val="bg1"/>
              </a:solidFill>
            </a:endParaRPr>
          </a:p>
        </p:txBody>
      </p:sp>
    </p:spTree>
    <p:extLst>
      <p:ext uri="{BB962C8B-B14F-4D97-AF65-F5344CB8AC3E}">
        <p14:creationId xmlns:p14="http://schemas.microsoft.com/office/powerpoint/2010/main" val="23483648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968" y="1552835"/>
            <a:ext cx="5814228" cy="546157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extLst/>
        </p:spPr>
        <p:style>
          <a:lnRef idx="0">
            <a:scrgbClr r="0" g="0" b="0"/>
          </a:lnRef>
          <a:fillRef idx="1003">
            <a:schemeClr val="lt2"/>
          </a:fillRef>
          <a:effectRef idx="0">
            <a:scrgbClr r="0" g="0" b="0"/>
          </a:effectRef>
          <a:fontRef idx="major"/>
        </p:style>
      </p:pic>
      <p:sp useBgFill="1">
        <p:nvSpPr>
          <p:cNvPr id="2" name="Content Placeholder 1"/>
          <p:cNvSpPr>
            <a:spLocks noGrp="1"/>
          </p:cNvSpPr>
          <p:nvPr>
            <p:ph idx="1"/>
          </p:nvPr>
        </p:nvSpPr>
        <p:spPr>
          <a:xfrm>
            <a:off x="782910" y="3645571"/>
            <a:ext cx="11585558" cy="5213786"/>
          </a:xfrm>
        </p:spPr>
        <p:txBody>
          <a:bodyPr/>
          <a:lstStyle/>
          <a:p>
            <a:r>
              <a:rPr lang="en-US" sz="3600" dirty="0"/>
              <a:t>True multi-tenant cloud </a:t>
            </a:r>
            <a:r>
              <a:rPr lang="en-US" sz="3600" dirty="0" smtClean="0"/>
              <a:t>application</a:t>
            </a:r>
            <a:endParaRPr lang="en-US" sz="3600" dirty="0"/>
          </a:p>
          <a:p>
            <a:r>
              <a:rPr lang="en-US" sz="3600" dirty="0"/>
              <a:t>No worry about upgrades or broken customization</a:t>
            </a:r>
          </a:p>
          <a:p>
            <a:r>
              <a:rPr lang="en-US" sz="3600" dirty="0"/>
              <a:t>Always up-to-date and compatible with configurations</a:t>
            </a:r>
          </a:p>
          <a:p>
            <a:r>
              <a:rPr lang="en-US" sz="3600" dirty="0"/>
              <a:t>Hosted from a fully managed data center:</a:t>
            </a:r>
          </a:p>
          <a:p>
            <a:pPr lvl="1"/>
            <a:r>
              <a:rPr lang="en-US" dirty="0"/>
              <a:t>Security</a:t>
            </a:r>
          </a:p>
          <a:p>
            <a:pPr lvl="1"/>
            <a:r>
              <a:rPr lang="en-US" dirty="0"/>
              <a:t>High Performance</a:t>
            </a:r>
          </a:p>
          <a:p>
            <a:pPr lvl="1"/>
            <a:r>
              <a:rPr lang="en-US" dirty="0"/>
              <a:t>Disaster </a:t>
            </a:r>
            <a:r>
              <a:rPr lang="en-US" dirty="0" smtClean="0"/>
              <a:t>Recovery</a:t>
            </a:r>
            <a:endParaRPr lang="en-US" dirty="0"/>
          </a:p>
        </p:txBody>
      </p:sp>
      <p:sp>
        <p:nvSpPr>
          <p:cNvPr id="3" name="Title 2"/>
          <p:cNvSpPr>
            <a:spLocks noGrp="1"/>
          </p:cNvSpPr>
          <p:nvPr>
            <p:ph type="title"/>
          </p:nvPr>
        </p:nvSpPr>
        <p:spPr/>
        <p:txBody>
          <a:bodyPr/>
          <a:lstStyle/>
          <a:p>
            <a:r>
              <a:rPr lang="en-US" dirty="0" smtClean="0"/>
              <a:t>Cloud based Software as a Service</a:t>
            </a:r>
            <a:endParaRPr lang="en-US" dirty="0"/>
          </a:p>
        </p:txBody>
      </p:sp>
      <p:grpSp>
        <p:nvGrpSpPr>
          <p:cNvPr id="9" name="Group 8"/>
          <p:cNvGrpSpPr/>
          <p:nvPr/>
        </p:nvGrpSpPr>
        <p:grpSpPr>
          <a:xfrm>
            <a:off x="3185156" y="1635699"/>
            <a:ext cx="6277851" cy="1749971"/>
            <a:chOff x="3185156" y="1635699"/>
            <a:chExt cx="6277851" cy="1749971"/>
          </a:xfrm>
        </p:grpSpPr>
        <p:pic>
          <p:nvPicPr>
            <p:cNvPr id="6" name="Picture 5"/>
            <p:cNvPicPr>
              <a:picLocks noChangeAspect="1"/>
            </p:cNvPicPr>
            <p:nvPr/>
          </p:nvPicPr>
          <p:blipFill>
            <a:blip r:embed="rId3"/>
            <a:stretch>
              <a:fillRect/>
            </a:stretch>
          </p:blipFill>
          <p:spPr>
            <a:xfrm>
              <a:off x="3185156" y="1635699"/>
              <a:ext cx="6277851" cy="1543265"/>
            </a:xfrm>
            <a:prstGeom prst="rect">
              <a:avLst/>
            </a:prstGeom>
          </p:spPr>
        </p:pic>
        <p:pic>
          <p:nvPicPr>
            <p:cNvPr id="8" name="Picture 7"/>
            <p:cNvPicPr>
              <a:picLocks noChangeAspect="1"/>
            </p:cNvPicPr>
            <p:nvPr/>
          </p:nvPicPr>
          <p:blipFill>
            <a:blip r:embed="rId4"/>
            <a:stretch>
              <a:fillRect/>
            </a:stretch>
          </p:blipFill>
          <p:spPr>
            <a:xfrm>
              <a:off x="3185156" y="3137985"/>
              <a:ext cx="5982535" cy="247685"/>
            </a:xfrm>
            <a:prstGeom prst="rect">
              <a:avLst/>
            </a:prstGeom>
          </p:spPr>
        </p:pic>
      </p:grpSp>
    </p:spTree>
    <p:extLst>
      <p:ext uri="{BB962C8B-B14F-4D97-AF65-F5344CB8AC3E}">
        <p14:creationId xmlns:p14="http://schemas.microsoft.com/office/powerpoint/2010/main" val="210340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PLM in the Cloud</a:t>
            </a:r>
            <a:endParaRPr lang="en-US" dirty="0"/>
          </a:p>
        </p:txBody>
      </p:sp>
      <p:sp>
        <p:nvSpPr>
          <p:cNvPr id="2" name="Rectangle 1"/>
          <p:cNvSpPr/>
          <p:nvPr/>
        </p:nvSpPr>
        <p:spPr>
          <a:xfrm>
            <a:off x="2662224" y="7335646"/>
            <a:ext cx="7805995" cy="584775"/>
          </a:xfrm>
          <a:prstGeom prst="rect">
            <a:avLst/>
          </a:prstGeom>
        </p:spPr>
        <p:txBody>
          <a:bodyPr wrap="square">
            <a:spAutoFit/>
          </a:bodyPr>
          <a:lstStyle/>
          <a:p>
            <a:r>
              <a:rPr lang="en-US" dirty="0">
                <a:hlinkClick r:id="rId3"/>
              </a:rPr>
              <a:t>http://</a:t>
            </a:r>
            <a:r>
              <a:rPr lang="en-US" dirty="0" smtClean="0">
                <a:hlinkClick r:id="rId3"/>
              </a:rPr>
              <a:t>www.autodesk.com/trust/overview</a:t>
            </a:r>
            <a:r>
              <a:rPr lang="en-US" dirty="0" smtClean="0"/>
              <a:t> </a:t>
            </a:r>
            <a:endParaRPr lang="en-US" dirty="0"/>
          </a:p>
        </p:txBody>
      </p:sp>
      <p:pic>
        <p:nvPicPr>
          <p:cNvPr id="5" name="Picture 4"/>
          <p:cNvPicPr>
            <a:picLocks noChangeAspect="1"/>
          </p:cNvPicPr>
          <p:nvPr/>
        </p:nvPicPr>
        <p:blipFill>
          <a:blip r:embed="rId4"/>
          <a:stretch>
            <a:fillRect/>
          </a:stretch>
        </p:blipFill>
        <p:spPr>
          <a:xfrm>
            <a:off x="2075832" y="1827057"/>
            <a:ext cx="8859486" cy="5287113"/>
          </a:xfrm>
          <a:prstGeom prst="rect">
            <a:avLst/>
          </a:prstGeom>
        </p:spPr>
      </p:pic>
    </p:spTree>
    <p:extLst>
      <p:ext uri="{BB962C8B-B14F-4D97-AF65-F5344CB8AC3E}">
        <p14:creationId xmlns:p14="http://schemas.microsoft.com/office/powerpoint/2010/main" val="3544149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Methodology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667" y="2016854"/>
            <a:ext cx="8265816" cy="4872482"/>
          </a:xfrm>
          <a:prstGeom prst="rect">
            <a:avLst/>
          </a:prstGeom>
        </p:spPr>
      </p:pic>
      <p:sp>
        <p:nvSpPr>
          <p:cNvPr id="5" name="Title 2"/>
          <p:cNvSpPr txBox="1">
            <a:spLocks/>
          </p:cNvSpPr>
          <p:nvPr/>
        </p:nvSpPr>
        <p:spPr>
          <a:xfrm>
            <a:off x="650557" y="7704943"/>
            <a:ext cx="11710035" cy="1149923"/>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a:lstStyle>
          <a:p>
            <a:pPr algn="ctr"/>
            <a:r>
              <a:rPr lang="en-US" sz="3200" dirty="0"/>
              <a:t>Rapid and Incremental Implementation</a:t>
            </a:r>
          </a:p>
        </p:txBody>
      </p:sp>
    </p:spTree>
    <p:extLst>
      <p:ext uri="{BB962C8B-B14F-4D97-AF65-F5344CB8AC3E}">
        <p14:creationId xmlns:p14="http://schemas.microsoft.com/office/powerpoint/2010/main" val="1611602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92708" y="1394085"/>
            <a:ext cx="6250899" cy="71353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p:cNvSpPr/>
          <p:nvPr/>
        </p:nvSpPr>
        <p:spPr>
          <a:xfrm>
            <a:off x="5276537" y="4287187"/>
            <a:ext cx="2593299" cy="25783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PLM vs. PDM</a:t>
            </a:r>
            <a:endParaRPr lang="en-US" dirty="0"/>
          </a:p>
        </p:txBody>
      </p:sp>
      <p:sp>
        <p:nvSpPr>
          <p:cNvPr id="5" name="Title 2"/>
          <p:cNvSpPr txBox="1">
            <a:spLocks/>
          </p:cNvSpPr>
          <p:nvPr/>
        </p:nvSpPr>
        <p:spPr>
          <a:xfrm>
            <a:off x="5399292" y="5957514"/>
            <a:ext cx="2212564" cy="1149923"/>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a:lstStyle>
          <a:p>
            <a:pPr algn="ctr"/>
            <a:r>
              <a:rPr lang="en-US" sz="3200" dirty="0" smtClean="0">
                <a:solidFill>
                  <a:schemeClr val="tx1"/>
                </a:solidFill>
              </a:rPr>
              <a:t>PDM</a:t>
            </a:r>
            <a:endParaRPr lang="en-US" sz="3200" dirty="0">
              <a:solidFill>
                <a:schemeClr val="tx1"/>
              </a:solidFill>
            </a:endParaRPr>
          </a:p>
        </p:txBody>
      </p:sp>
      <p:pic>
        <p:nvPicPr>
          <p:cNvPr id="2" name="Picture 1"/>
          <p:cNvPicPr>
            <a:picLocks noChangeAspect="1"/>
          </p:cNvPicPr>
          <p:nvPr/>
        </p:nvPicPr>
        <p:blipFill>
          <a:blip r:embed="rId3"/>
          <a:stretch>
            <a:fillRect/>
          </a:stretch>
        </p:blipFill>
        <p:spPr>
          <a:xfrm>
            <a:off x="5000624" y="2016854"/>
            <a:ext cx="3009900" cy="914400"/>
          </a:xfrm>
          <a:prstGeom prst="rect">
            <a:avLst/>
          </a:prstGeom>
        </p:spPr>
      </p:pic>
      <p:pic>
        <p:nvPicPr>
          <p:cNvPr id="6" name="Picture 5"/>
          <p:cNvPicPr>
            <a:picLocks noChangeAspect="1"/>
          </p:cNvPicPr>
          <p:nvPr/>
        </p:nvPicPr>
        <p:blipFill>
          <a:blip r:embed="rId4"/>
          <a:stretch>
            <a:fillRect/>
          </a:stretch>
        </p:blipFill>
        <p:spPr>
          <a:xfrm>
            <a:off x="6095999" y="4557383"/>
            <a:ext cx="819150" cy="923925"/>
          </a:xfrm>
          <a:prstGeom prst="rect">
            <a:avLst/>
          </a:prstGeom>
        </p:spPr>
      </p:pic>
      <p:sp>
        <p:nvSpPr>
          <p:cNvPr id="9" name="Title 2"/>
          <p:cNvSpPr txBox="1">
            <a:spLocks/>
          </p:cNvSpPr>
          <p:nvPr/>
        </p:nvSpPr>
        <p:spPr>
          <a:xfrm>
            <a:off x="5399292" y="3141185"/>
            <a:ext cx="2212564" cy="1149923"/>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a:lstStyle>
          <a:p>
            <a:pPr algn="ctr"/>
            <a:r>
              <a:rPr lang="en-US" sz="3200" dirty="0" smtClean="0">
                <a:solidFill>
                  <a:schemeClr val="tx1"/>
                </a:solidFill>
              </a:rPr>
              <a:t>PLM</a:t>
            </a:r>
            <a:endParaRPr lang="en-US" sz="3200" dirty="0">
              <a:solidFill>
                <a:schemeClr val="tx1"/>
              </a:solidFill>
            </a:endParaRPr>
          </a:p>
        </p:txBody>
      </p:sp>
    </p:spTree>
    <p:extLst>
      <p:ext uri="{BB962C8B-B14F-4D97-AF65-F5344CB8AC3E}">
        <p14:creationId xmlns:p14="http://schemas.microsoft.com/office/powerpoint/2010/main" val="4279772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687" y="399583"/>
            <a:ext cx="11759874" cy="757389"/>
          </a:xfrm>
        </p:spPr>
        <p:txBody>
          <a:bodyPr>
            <a:spAutoFit/>
          </a:bodyPr>
          <a:lstStyle/>
          <a:p>
            <a:r>
              <a:rPr lang="en-US" dirty="0" smtClean="0"/>
              <a:t>Autodesk Fusion Lifecycle Basics</a:t>
            </a:r>
            <a:endParaRPr lang="en-US" dirty="0"/>
          </a:p>
        </p:txBody>
      </p:sp>
      <p:sp>
        <p:nvSpPr>
          <p:cNvPr id="5" name="Text Placeholder 2"/>
          <p:cNvSpPr>
            <a:spLocks noGrp="1"/>
          </p:cNvSpPr>
          <p:nvPr>
            <p:ph sz="quarter" idx="10"/>
          </p:nvPr>
        </p:nvSpPr>
        <p:spPr>
          <a:xfrm>
            <a:off x="604464" y="1626128"/>
            <a:ext cx="11750098" cy="6702552"/>
          </a:xfrm>
        </p:spPr>
        <p:txBody>
          <a:bodyPr/>
          <a:lstStyle/>
          <a:p>
            <a:pPr marL="0" indent="0">
              <a:buNone/>
            </a:pPr>
            <a:r>
              <a:rPr lang="en-US" sz="3557" b="1" dirty="0" smtClean="0"/>
              <a:t>Autodesk Fusion Lifecycle </a:t>
            </a:r>
            <a:r>
              <a:rPr lang="en-US" sz="3557" b="1" dirty="0"/>
              <a:t>Terminology</a:t>
            </a:r>
          </a:p>
          <a:p>
            <a:pPr marL="0" indent="0">
              <a:buNone/>
            </a:pPr>
            <a:endParaRPr lang="en-US" sz="3557" dirty="0"/>
          </a:p>
          <a:p>
            <a:r>
              <a:rPr lang="en-US" sz="3557" dirty="0"/>
              <a:t>Tenant: </a:t>
            </a:r>
            <a:r>
              <a:rPr lang="en-US" sz="3557" dirty="0" smtClean="0"/>
              <a:t>Rambus Autodesk Fusion Lifecycle </a:t>
            </a:r>
            <a:r>
              <a:rPr lang="en-US" sz="3557" dirty="0"/>
              <a:t>Environment in the </a:t>
            </a:r>
            <a:r>
              <a:rPr lang="en-US" sz="3557" dirty="0" smtClean="0"/>
              <a:t>Cloud (one for Training, one for Production)</a:t>
            </a:r>
            <a:endParaRPr lang="en-US" sz="3557" dirty="0"/>
          </a:p>
          <a:p>
            <a:pPr marL="0" indent="0">
              <a:buNone/>
            </a:pPr>
            <a:endParaRPr lang="en-US" sz="3557" dirty="0"/>
          </a:p>
          <a:p>
            <a:endParaRPr lang="en-US" sz="3557" dirty="0"/>
          </a:p>
          <a:p>
            <a:pPr marL="0" indent="0">
              <a:buNone/>
            </a:pPr>
            <a:endParaRPr lang="en-US" sz="3557" dirty="0"/>
          </a:p>
          <a:p>
            <a:endParaRPr lang="en-GB" sz="3557" dirty="0"/>
          </a:p>
          <a:p>
            <a:pPr marL="0" indent="0">
              <a:buNone/>
            </a:pPr>
            <a:endParaRPr lang="en-GB" sz="3557" dirty="0">
              <a:solidFill>
                <a:srgbClr val="00B050"/>
              </a:solidFill>
            </a:endParaRPr>
          </a:p>
        </p:txBody>
      </p:sp>
      <p:pic>
        <p:nvPicPr>
          <p:cNvPr id="4" name="Picture 3"/>
          <p:cNvPicPr>
            <a:picLocks noChangeAspect="1"/>
          </p:cNvPicPr>
          <p:nvPr/>
        </p:nvPicPr>
        <p:blipFill rotWithShape="1">
          <a:blip r:embed="rId2"/>
          <a:srcRect t="7170"/>
          <a:stretch/>
        </p:blipFill>
        <p:spPr>
          <a:xfrm>
            <a:off x="2386048" y="4635500"/>
            <a:ext cx="7426567" cy="4024364"/>
          </a:xfrm>
          <a:prstGeom prst="rect">
            <a:avLst/>
          </a:prstGeom>
        </p:spPr>
      </p:pic>
    </p:spTree>
    <p:extLst>
      <p:ext uri="{BB962C8B-B14F-4D97-AF65-F5344CB8AC3E}">
        <p14:creationId xmlns:p14="http://schemas.microsoft.com/office/powerpoint/2010/main" val="41816891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1626128"/>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a:t>Workspace: </a:t>
            </a:r>
            <a:r>
              <a:rPr lang="en-US" sz="3557" dirty="0" smtClean="0"/>
              <a:t>Building </a:t>
            </a:r>
            <a:r>
              <a:rPr lang="en-US" sz="3557" dirty="0"/>
              <a:t>block or module in which to store, view, and work with data for a particular business function. Each workspace contains different Tabs that capture different pieces of information relevant to that business </a:t>
            </a:r>
            <a:r>
              <a:rPr lang="en-US" sz="3557" dirty="0" smtClean="0"/>
              <a:t>function.</a:t>
            </a:r>
            <a:endParaRPr lang="en-US" sz="3557" dirty="0"/>
          </a:p>
          <a:p>
            <a:endParaRPr lang="en-US" sz="3557" dirty="0"/>
          </a:p>
          <a:p>
            <a:endParaRPr lang="en-US" sz="3557" dirty="0"/>
          </a:p>
          <a:p>
            <a:endParaRPr lang="en-US" sz="3557" dirty="0"/>
          </a:p>
          <a:p>
            <a:endParaRPr lang="en-GB" sz="3557" dirty="0"/>
          </a:p>
          <a:p>
            <a:pPr marL="0" indent="0">
              <a:buNone/>
            </a:pPr>
            <a:endParaRPr lang="en-GB" sz="3557" dirty="0">
              <a:solidFill>
                <a:srgbClr val="00B050"/>
              </a:solidFill>
            </a:endParaRPr>
          </a:p>
        </p:txBody>
      </p:sp>
      <p:sp>
        <p:nvSpPr>
          <p:cNvPr id="3" name="Title 2"/>
          <p:cNvSpPr>
            <a:spLocks noGrp="1"/>
          </p:cNvSpPr>
          <p:nvPr>
            <p:ph type="title"/>
          </p:nvPr>
        </p:nvSpPr>
        <p:spPr/>
        <p:txBody>
          <a:bodyPr/>
          <a:lstStyle/>
          <a:p>
            <a:r>
              <a:rPr lang="en-US" sz="4800" dirty="0"/>
              <a:t>Autodesk </a:t>
            </a:r>
            <a:r>
              <a:rPr lang="en-US" dirty="0" smtClean="0"/>
              <a:t>Fusion Lifecycle Basics</a:t>
            </a:r>
            <a:endParaRPr lang="en-US" dirty="0"/>
          </a:p>
        </p:txBody>
      </p:sp>
      <p:pic>
        <p:nvPicPr>
          <p:cNvPr id="2" name="Picture 1"/>
          <p:cNvPicPr>
            <a:picLocks noChangeAspect="1"/>
          </p:cNvPicPr>
          <p:nvPr/>
        </p:nvPicPr>
        <p:blipFill>
          <a:blip r:embed="rId2"/>
          <a:stretch>
            <a:fillRect/>
          </a:stretch>
        </p:blipFill>
        <p:spPr>
          <a:xfrm>
            <a:off x="1054193" y="5810612"/>
            <a:ext cx="10840861" cy="2452099"/>
          </a:xfrm>
          <a:prstGeom prst="rect">
            <a:avLst/>
          </a:prstGeom>
        </p:spPr>
      </p:pic>
    </p:spTree>
    <p:extLst>
      <p:ext uri="{BB962C8B-B14F-4D97-AF65-F5344CB8AC3E}">
        <p14:creationId xmlns:p14="http://schemas.microsoft.com/office/powerpoint/2010/main" val="293062618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1626128"/>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a:t>Item: A unique record maintained in </a:t>
            </a:r>
            <a:r>
              <a:rPr lang="en-US" sz="3557" dirty="0" smtClean="0"/>
              <a:t>an Autodesk</a:t>
            </a:r>
            <a:r>
              <a:rPr lang="en-US" sz="3557" dirty="0"/>
              <a:t> </a:t>
            </a:r>
            <a:r>
              <a:rPr lang="en-US" sz="3557" dirty="0" smtClean="0"/>
              <a:t>Fusion Lifecycle</a:t>
            </a:r>
            <a:r>
              <a:rPr lang="en-US" sz="3557" dirty="0"/>
              <a:t> workspace about a specific object in that workspace (could be a product, person, organization, asset, and more)</a:t>
            </a:r>
            <a:endParaRPr lang="en-GB" sz="3557" dirty="0"/>
          </a:p>
          <a:p>
            <a:pPr marL="0" indent="0">
              <a:buNone/>
            </a:pPr>
            <a:endParaRPr lang="en-GB" sz="3557" dirty="0">
              <a:solidFill>
                <a:srgbClr val="00B050"/>
              </a:solidFill>
            </a:endParaRPr>
          </a:p>
        </p:txBody>
      </p:sp>
      <p:sp>
        <p:nvSpPr>
          <p:cNvPr id="4" name="Title 3"/>
          <p:cNvSpPr>
            <a:spLocks noGrp="1"/>
          </p:cNvSpPr>
          <p:nvPr>
            <p:ph type="title"/>
          </p:nvPr>
        </p:nvSpPr>
        <p:spPr/>
        <p:txBody>
          <a:bodyPr/>
          <a:lstStyle/>
          <a:p>
            <a:r>
              <a:rPr lang="en-US" sz="4800" dirty="0"/>
              <a:t>Autodesk </a:t>
            </a:r>
            <a:r>
              <a:rPr lang="en-US" dirty="0" smtClean="0"/>
              <a:t>Fusion Lifecycle Basics</a:t>
            </a:r>
            <a:endParaRPr lang="en-US" dirty="0"/>
          </a:p>
        </p:txBody>
      </p:sp>
      <p:pic>
        <p:nvPicPr>
          <p:cNvPr id="6" name="Picture 5"/>
          <p:cNvPicPr>
            <a:picLocks noChangeAspect="1"/>
          </p:cNvPicPr>
          <p:nvPr/>
        </p:nvPicPr>
        <p:blipFill>
          <a:blip r:embed="rId2"/>
          <a:stretch>
            <a:fillRect/>
          </a:stretch>
        </p:blipFill>
        <p:spPr>
          <a:xfrm>
            <a:off x="2928091" y="5027004"/>
            <a:ext cx="5528839" cy="4208024"/>
          </a:xfrm>
          <a:prstGeom prst="rect">
            <a:avLst/>
          </a:prstGeom>
        </p:spPr>
      </p:pic>
    </p:spTree>
    <p:extLst>
      <p:ext uri="{BB962C8B-B14F-4D97-AF65-F5344CB8AC3E}">
        <p14:creationId xmlns:p14="http://schemas.microsoft.com/office/powerpoint/2010/main" val="39289073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2148840"/>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smtClean="0"/>
              <a:t>Section: </a:t>
            </a:r>
            <a:r>
              <a:rPr lang="en-US" sz="3557" dirty="0"/>
              <a:t>Expandable/Collapsible </a:t>
            </a:r>
            <a:r>
              <a:rPr lang="en-US" sz="3557" dirty="0" smtClean="0"/>
              <a:t>area </a:t>
            </a:r>
            <a:r>
              <a:rPr lang="en-US" sz="3557" dirty="0"/>
              <a:t>on the first tab in a workspace that </a:t>
            </a:r>
            <a:r>
              <a:rPr lang="en-US" sz="3557" dirty="0" smtClean="0"/>
              <a:t>contains </a:t>
            </a:r>
            <a:r>
              <a:rPr lang="en-US" sz="3557" dirty="0"/>
              <a:t>related pieces of </a:t>
            </a:r>
            <a:r>
              <a:rPr lang="en-US" sz="3557" dirty="0" smtClean="0"/>
              <a:t>information</a:t>
            </a:r>
            <a:endParaRPr lang="en-US" sz="3557" dirty="0"/>
          </a:p>
          <a:p>
            <a:endParaRPr lang="en-GB" sz="3557" dirty="0"/>
          </a:p>
          <a:p>
            <a:pPr marL="0" indent="0">
              <a:buNone/>
            </a:pPr>
            <a:endParaRPr lang="en-GB" sz="3557" dirty="0">
              <a:solidFill>
                <a:srgbClr val="00B050"/>
              </a:solidFill>
            </a:endParaRPr>
          </a:p>
        </p:txBody>
      </p:sp>
      <p:pic>
        <p:nvPicPr>
          <p:cNvPr id="4" name="Picture 3"/>
          <p:cNvPicPr>
            <a:picLocks noChangeAspect="1"/>
          </p:cNvPicPr>
          <p:nvPr/>
        </p:nvPicPr>
        <p:blipFill>
          <a:blip r:embed="rId2"/>
          <a:stretch>
            <a:fillRect/>
          </a:stretch>
        </p:blipFill>
        <p:spPr>
          <a:xfrm>
            <a:off x="2435992" y="5090357"/>
            <a:ext cx="7972294" cy="3422733"/>
          </a:xfrm>
          <a:prstGeom prst="rect">
            <a:avLst/>
          </a:prstGeom>
        </p:spPr>
      </p:pic>
      <p:sp>
        <p:nvSpPr>
          <p:cNvPr id="3" name="Title 2"/>
          <p:cNvSpPr>
            <a:spLocks noGrp="1"/>
          </p:cNvSpPr>
          <p:nvPr>
            <p:ph type="title"/>
          </p:nvPr>
        </p:nvSpPr>
        <p:spPr/>
        <p:txBody>
          <a:bodyPr/>
          <a:lstStyle/>
          <a:p>
            <a:r>
              <a:rPr lang="en-US" sz="4800" dirty="0"/>
              <a:t>Autodesk </a:t>
            </a:r>
            <a:r>
              <a:rPr lang="en-US" dirty="0" smtClean="0"/>
              <a:t>Fusion Lifecycle Basics</a:t>
            </a:r>
            <a:endParaRPr lang="en-US" dirty="0"/>
          </a:p>
        </p:txBody>
      </p:sp>
    </p:spTree>
    <p:extLst>
      <p:ext uri="{BB962C8B-B14F-4D97-AF65-F5344CB8AC3E}">
        <p14:creationId xmlns:p14="http://schemas.microsoft.com/office/powerpoint/2010/main" val="228969191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1626128"/>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smtClean="0"/>
              <a:t>Field: </a:t>
            </a:r>
            <a:r>
              <a:rPr lang="en-US" sz="3557" dirty="0"/>
              <a:t>Data </a:t>
            </a:r>
            <a:r>
              <a:rPr lang="en-US" sz="3557" dirty="0" smtClean="0"/>
              <a:t>entry area within a section that contains </a:t>
            </a:r>
            <a:r>
              <a:rPr lang="en-US" sz="3557" dirty="0"/>
              <a:t>data relevant to a specific item </a:t>
            </a:r>
          </a:p>
          <a:p>
            <a:endParaRPr lang="en-US" sz="3557" dirty="0"/>
          </a:p>
          <a:p>
            <a:endParaRPr lang="en-GB" sz="3557" dirty="0"/>
          </a:p>
          <a:p>
            <a:pPr marL="0" indent="0">
              <a:buNone/>
            </a:pPr>
            <a:endParaRPr lang="en-GB" sz="3557" dirty="0">
              <a:solidFill>
                <a:srgbClr val="00B050"/>
              </a:solidFill>
            </a:endParaRPr>
          </a:p>
        </p:txBody>
      </p:sp>
      <p:sp>
        <p:nvSpPr>
          <p:cNvPr id="3" name="Title 2"/>
          <p:cNvSpPr>
            <a:spLocks noGrp="1"/>
          </p:cNvSpPr>
          <p:nvPr>
            <p:ph type="title"/>
          </p:nvPr>
        </p:nvSpPr>
        <p:spPr/>
        <p:txBody>
          <a:bodyPr/>
          <a:lstStyle/>
          <a:p>
            <a:r>
              <a:rPr lang="en-US" sz="4800" dirty="0"/>
              <a:t>Autodesk </a:t>
            </a:r>
            <a:r>
              <a:rPr lang="en-US" dirty="0" smtClean="0"/>
              <a:t>Fusion Lifecycle Basics</a:t>
            </a:r>
            <a:endParaRPr lang="en-US" dirty="0"/>
          </a:p>
        </p:txBody>
      </p:sp>
      <p:pic>
        <p:nvPicPr>
          <p:cNvPr id="4" name="Picture 3"/>
          <p:cNvPicPr>
            <a:picLocks noChangeAspect="1"/>
          </p:cNvPicPr>
          <p:nvPr/>
        </p:nvPicPr>
        <p:blipFill>
          <a:blip r:embed="rId3"/>
          <a:stretch>
            <a:fillRect/>
          </a:stretch>
        </p:blipFill>
        <p:spPr>
          <a:xfrm>
            <a:off x="651510" y="4444753"/>
            <a:ext cx="4408415" cy="3280944"/>
          </a:xfrm>
          <a:prstGeom prst="rect">
            <a:avLst/>
          </a:prstGeom>
        </p:spPr>
      </p:pic>
      <p:pic>
        <p:nvPicPr>
          <p:cNvPr id="6" name="Picture 5"/>
          <p:cNvPicPr>
            <a:picLocks noChangeAspect="1"/>
          </p:cNvPicPr>
          <p:nvPr/>
        </p:nvPicPr>
        <p:blipFill>
          <a:blip r:embed="rId4"/>
          <a:stretch>
            <a:fillRect/>
          </a:stretch>
        </p:blipFill>
        <p:spPr>
          <a:xfrm>
            <a:off x="5529898" y="4444753"/>
            <a:ext cx="6951702" cy="3280944"/>
          </a:xfrm>
          <a:prstGeom prst="rect">
            <a:avLst/>
          </a:prstGeom>
        </p:spPr>
      </p:pic>
    </p:spTree>
    <p:extLst>
      <p:ext uri="{BB962C8B-B14F-4D97-AF65-F5344CB8AC3E}">
        <p14:creationId xmlns:p14="http://schemas.microsoft.com/office/powerpoint/2010/main" val="419893739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2148840"/>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a:t>Item Descriptor: A user-defined concatenation of workspace fields used to identify and describe an item uniquely</a:t>
            </a:r>
          </a:p>
          <a:p>
            <a:endParaRPr lang="en-US" sz="3557" dirty="0"/>
          </a:p>
          <a:p>
            <a:endParaRPr lang="en-US" sz="3557" dirty="0"/>
          </a:p>
          <a:p>
            <a:endParaRPr lang="en-GB" sz="3557" dirty="0"/>
          </a:p>
          <a:p>
            <a:pPr marL="0" indent="0">
              <a:buNone/>
            </a:pPr>
            <a:endParaRPr lang="en-GB" sz="3557" dirty="0">
              <a:solidFill>
                <a:srgbClr val="00B050"/>
              </a:solidFill>
            </a:endParaRPr>
          </a:p>
        </p:txBody>
      </p:sp>
      <p:pic>
        <p:nvPicPr>
          <p:cNvPr id="2" name="Picture 1"/>
          <p:cNvPicPr>
            <a:picLocks noChangeAspect="1"/>
          </p:cNvPicPr>
          <p:nvPr/>
        </p:nvPicPr>
        <p:blipFill>
          <a:blip r:embed="rId2"/>
          <a:stretch>
            <a:fillRect/>
          </a:stretch>
        </p:blipFill>
        <p:spPr>
          <a:xfrm>
            <a:off x="2386048" y="6287699"/>
            <a:ext cx="8353202" cy="515410"/>
          </a:xfrm>
          <a:prstGeom prst="rect">
            <a:avLst/>
          </a:prstGeom>
        </p:spPr>
      </p:pic>
      <p:sp>
        <p:nvSpPr>
          <p:cNvPr id="4" name="Title 3"/>
          <p:cNvSpPr>
            <a:spLocks noGrp="1"/>
          </p:cNvSpPr>
          <p:nvPr>
            <p:ph type="title"/>
          </p:nvPr>
        </p:nvSpPr>
        <p:spPr/>
        <p:txBody>
          <a:bodyPr/>
          <a:lstStyle/>
          <a:p>
            <a:r>
              <a:rPr lang="en-US" sz="4800" dirty="0"/>
              <a:t>Autodesk </a:t>
            </a:r>
            <a:r>
              <a:rPr lang="en-US" dirty="0" smtClean="0"/>
              <a:t>Fusion Lifecycle Basics</a:t>
            </a:r>
            <a:endParaRPr lang="en-US" dirty="0"/>
          </a:p>
        </p:txBody>
      </p:sp>
    </p:spTree>
    <p:extLst>
      <p:ext uri="{BB962C8B-B14F-4D97-AF65-F5344CB8AC3E}">
        <p14:creationId xmlns:p14="http://schemas.microsoft.com/office/powerpoint/2010/main" val="24159685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326315" y="3658592"/>
            <a:ext cx="6959214" cy="813198"/>
          </a:xfrm>
        </p:spPr>
        <p:txBody>
          <a:bodyPr/>
          <a:lstStyle/>
          <a:p>
            <a:r>
              <a:rPr lang="en-US" dirty="0" smtClean="0"/>
              <a:t/>
            </a:r>
            <a:br>
              <a:rPr lang="en-US" dirty="0" smtClean="0"/>
            </a:br>
            <a:r>
              <a:rPr lang="en-US" dirty="0" smtClean="0"/>
              <a:t>TITLE HERE</a:t>
            </a:r>
            <a:endParaRPr lang="en-US" dirty="0"/>
          </a:p>
        </p:txBody>
      </p:sp>
      <p:sp>
        <p:nvSpPr>
          <p:cNvPr id="3" name="Subtitle 2"/>
          <p:cNvSpPr>
            <a:spLocks noGrp="1"/>
          </p:cNvSpPr>
          <p:nvPr>
            <p:ph type="subTitle" idx="1"/>
          </p:nvPr>
        </p:nvSpPr>
        <p:spPr>
          <a:xfrm>
            <a:off x="5288783" y="4878387"/>
            <a:ext cx="6996746" cy="1057156"/>
          </a:xfrm>
        </p:spPr>
        <p:txBody>
          <a:bodyPr/>
          <a:lstStyle/>
          <a:p>
            <a:r>
              <a:rPr lang="en-US" dirty="0" smtClean="0"/>
              <a:t>January 5, 2016</a:t>
            </a:r>
            <a:endParaRPr lang="en-US" dirty="0"/>
          </a:p>
        </p:txBody>
      </p:sp>
      <p:sp>
        <p:nvSpPr>
          <p:cNvPr id="4" name="Footer Placeholder 4"/>
          <p:cNvSpPr>
            <a:spLocks noGrp="1"/>
          </p:cNvSpPr>
          <p:nvPr>
            <p:ph type="ftr" sz="quarter" idx="3"/>
          </p:nvPr>
        </p:nvSpPr>
        <p:spPr>
          <a:xfrm>
            <a:off x="6830854" y="8002422"/>
            <a:ext cx="5155532" cy="389657"/>
          </a:xfrm>
          <a:prstGeom prst="rect">
            <a:avLst/>
          </a:prstGeom>
          <a:noFill/>
        </p:spPr>
        <p:txBody>
          <a:bodyPr vert="horz" lIns="97584" tIns="48792" rIns="97584" bIns="48792" rtlCol="0" anchor="ctr"/>
          <a:lstStyle>
            <a:lvl1pPr algn="r">
              <a:defRPr sz="1281">
                <a:solidFill>
                  <a:srgbClr val="1C5600"/>
                </a:solidFill>
              </a:defRPr>
            </a:lvl1pPr>
          </a:lstStyle>
          <a:p>
            <a:r>
              <a:rPr lang="en-US" dirty="0" smtClean="0"/>
              <a:t>Bridging the Gap Between PLM Technologies and Business Problems</a:t>
            </a:r>
            <a:endParaRPr lang="en-US" dirty="0"/>
          </a:p>
        </p:txBody>
      </p:sp>
    </p:spTree>
    <p:extLst>
      <p:ext uri="{BB962C8B-B14F-4D97-AF65-F5344CB8AC3E}">
        <p14:creationId xmlns:p14="http://schemas.microsoft.com/office/powerpoint/2010/main" val="2527220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2148840"/>
            <a:ext cx="11750098" cy="6702552"/>
          </a:xfrm>
        </p:spPr>
        <p:txBody>
          <a:bodyPr/>
          <a:lstStyle/>
          <a:p>
            <a:pPr marL="0" indent="0">
              <a:buNone/>
            </a:pPr>
            <a:r>
              <a:rPr lang="en-US" sz="3557" b="1" dirty="0"/>
              <a:t>Autodesk</a:t>
            </a:r>
            <a:r>
              <a:rPr lang="en-US" sz="3557" dirty="0"/>
              <a:t> </a:t>
            </a:r>
            <a:r>
              <a:rPr lang="en-US" sz="3557" b="1" dirty="0" smtClean="0"/>
              <a:t>Fusion Lifecycle </a:t>
            </a:r>
            <a:r>
              <a:rPr lang="en-US" sz="3557" b="1" dirty="0"/>
              <a:t>Terminology</a:t>
            </a:r>
          </a:p>
          <a:p>
            <a:pPr marL="0" indent="0">
              <a:buNone/>
            </a:pPr>
            <a:endParaRPr lang="en-US" sz="3557" dirty="0"/>
          </a:p>
          <a:p>
            <a:r>
              <a:rPr lang="en-US" sz="3557" dirty="0"/>
              <a:t>Workflow: The defined process through which certain Autodesk </a:t>
            </a:r>
            <a:r>
              <a:rPr lang="en-US" sz="3557" dirty="0" smtClean="0"/>
              <a:t>Fusion Lifecycle </a:t>
            </a:r>
            <a:r>
              <a:rPr lang="en-US" sz="3557" dirty="0"/>
              <a:t>items pass. As an item progresses through the actions in a workflow (transitions), the state of the item in a workflow changes.</a:t>
            </a:r>
          </a:p>
          <a:p>
            <a:endParaRPr lang="en-US" sz="3557" dirty="0"/>
          </a:p>
          <a:p>
            <a:endParaRPr lang="en-US" sz="3557" dirty="0"/>
          </a:p>
          <a:p>
            <a:endParaRPr lang="en-GB" sz="3557" dirty="0"/>
          </a:p>
          <a:p>
            <a:pPr marL="0" indent="0">
              <a:buNone/>
            </a:pPr>
            <a:endParaRPr lang="en-GB" sz="3557" dirty="0">
              <a:solidFill>
                <a:srgbClr val="00B050"/>
              </a:solidFill>
            </a:endParaRPr>
          </a:p>
        </p:txBody>
      </p:sp>
      <p:pic>
        <p:nvPicPr>
          <p:cNvPr id="6" name="Picture 5"/>
          <p:cNvPicPr>
            <a:picLocks noChangeAspect="1"/>
          </p:cNvPicPr>
          <p:nvPr/>
        </p:nvPicPr>
        <p:blipFill>
          <a:blip r:embed="rId2"/>
          <a:stretch>
            <a:fillRect/>
          </a:stretch>
        </p:blipFill>
        <p:spPr>
          <a:xfrm>
            <a:off x="4012178" y="5854064"/>
            <a:ext cx="5127242" cy="3187612"/>
          </a:xfrm>
          <a:prstGeom prst="rect">
            <a:avLst/>
          </a:prstGeom>
        </p:spPr>
      </p:pic>
      <p:sp>
        <p:nvSpPr>
          <p:cNvPr id="3" name="Title 2"/>
          <p:cNvSpPr>
            <a:spLocks noGrp="1"/>
          </p:cNvSpPr>
          <p:nvPr>
            <p:ph type="title"/>
          </p:nvPr>
        </p:nvSpPr>
        <p:spPr/>
        <p:txBody>
          <a:bodyPr/>
          <a:lstStyle/>
          <a:p>
            <a:r>
              <a:rPr lang="en-US" sz="4800" dirty="0"/>
              <a:t>Autodesk </a:t>
            </a:r>
            <a:r>
              <a:rPr lang="en-US" dirty="0" smtClean="0"/>
              <a:t>Fusion Lifecycle Basics</a:t>
            </a:r>
            <a:endParaRPr lang="en-US" dirty="0"/>
          </a:p>
        </p:txBody>
      </p:sp>
    </p:spTree>
    <p:extLst>
      <p:ext uri="{BB962C8B-B14F-4D97-AF65-F5344CB8AC3E}">
        <p14:creationId xmlns:p14="http://schemas.microsoft.com/office/powerpoint/2010/main" val="66707883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2148840"/>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r>
              <a:rPr lang="en-US" sz="3557" dirty="0"/>
              <a:t>Applications: Applications are a collection of pre-built workspaces and workspace relationships used to manage different business processes that can be downloaded at anytime from the App Store</a:t>
            </a:r>
          </a:p>
          <a:p>
            <a:endParaRPr lang="en-US" sz="3557" dirty="0"/>
          </a:p>
          <a:p>
            <a:endParaRPr lang="en-US" sz="3557" dirty="0"/>
          </a:p>
          <a:p>
            <a:endParaRPr lang="en-GB" sz="3557" dirty="0"/>
          </a:p>
          <a:p>
            <a:pPr marL="0" indent="0">
              <a:buNone/>
            </a:pPr>
            <a:endParaRPr lang="en-GB" sz="3557" dirty="0">
              <a:solidFill>
                <a:srgbClr val="00B050"/>
              </a:solidFill>
            </a:endParaRPr>
          </a:p>
        </p:txBody>
      </p:sp>
      <p:sp>
        <p:nvSpPr>
          <p:cNvPr id="4" name="Title 3"/>
          <p:cNvSpPr>
            <a:spLocks noGrp="1"/>
          </p:cNvSpPr>
          <p:nvPr>
            <p:ph type="title"/>
          </p:nvPr>
        </p:nvSpPr>
        <p:spPr/>
        <p:txBody>
          <a:bodyPr/>
          <a:lstStyle/>
          <a:p>
            <a:r>
              <a:rPr lang="en-US" sz="4800" dirty="0"/>
              <a:t>Autodesk </a:t>
            </a:r>
            <a:r>
              <a:rPr lang="en-US" dirty="0" smtClean="0"/>
              <a:t>Fusion Lifecycle Basics</a:t>
            </a:r>
            <a:endParaRPr lang="en-US" dirty="0"/>
          </a:p>
        </p:txBody>
      </p:sp>
      <p:pic>
        <p:nvPicPr>
          <p:cNvPr id="2" name="Picture 1"/>
          <p:cNvPicPr>
            <a:picLocks noChangeAspect="1"/>
          </p:cNvPicPr>
          <p:nvPr/>
        </p:nvPicPr>
        <p:blipFill>
          <a:blip r:embed="rId3"/>
          <a:stretch>
            <a:fillRect/>
          </a:stretch>
        </p:blipFill>
        <p:spPr>
          <a:xfrm>
            <a:off x="2419192" y="5897660"/>
            <a:ext cx="7802064" cy="2286319"/>
          </a:xfrm>
          <a:prstGeom prst="rect">
            <a:avLst/>
          </a:prstGeom>
        </p:spPr>
      </p:pic>
    </p:spTree>
    <p:extLst>
      <p:ext uri="{BB962C8B-B14F-4D97-AF65-F5344CB8AC3E}">
        <p14:creationId xmlns:p14="http://schemas.microsoft.com/office/powerpoint/2010/main" val="36241190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sz="quarter" idx="10"/>
          </p:nvPr>
        </p:nvSpPr>
        <p:spPr>
          <a:xfrm>
            <a:off x="604464" y="2148840"/>
            <a:ext cx="11750098" cy="6702552"/>
          </a:xfrm>
        </p:spPr>
        <p:txBody>
          <a:bodyPr/>
          <a:lstStyle/>
          <a:p>
            <a:pPr marL="0" indent="0">
              <a:buNone/>
            </a:pPr>
            <a:r>
              <a:rPr lang="en-US" sz="3557" b="1" dirty="0"/>
              <a:t>Autodesk </a:t>
            </a:r>
            <a:r>
              <a:rPr lang="en-US" sz="3557" b="1" dirty="0" smtClean="0"/>
              <a:t>Fusion Lifecycle </a:t>
            </a:r>
            <a:r>
              <a:rPr lang="en-US" sz="3557" b="1" dirty="0"/>
              <a:t>Terminology</a:t>
            </a:r>
          </a:p>
          <a:p>
            <a:pPr marL="0" indent="0">
              <a:buNone/>
            </a:pPr>
            <a:endParaRPr lang="en-US" sz="3557" dirty="0"/>
          </a:p>
          <a:p>
            <a:pPr lvl="2"/>
            <a:r>
              <a:rPr lang="en-US" sz="3560" dirty="0"/>
              <a:t>Tenant</a:t>
            </a:r>
          </a:p>
          <a:p>
            <a:pPr lvl="2"/>
            <a:r>
              <a:rPr lang="en-US" sz="3560" dirty="0"/>
              <a:t>Workspace</a:t>
            </a:r>
          </a:p>
          <a:p>
            <a:pPr lvl="2"/>
            <a:r>
              <a:rPr lang="en-US" sz="3560" dirty="0"/>
              <a:t>Item</a:t>
            </a:r>
          </a:p>
          <a:p>
            <a:pPr lvl="2"/>
            <a:r>
              <a:rPr lang="en-US" sz="3560" dirty="0"/>
              <a:t>Section</a:t>
            </a:r>
          </a:p>
          <a:p>
            <a:pPr lvl="2"/>
            <a:r>
              <a:rPr lang="en-US" sz="3560" dirty="0" smtClean="0"/>
              <a:t>Field</a:t>
            </a:r>
            <a:endParaRPr lang="en-US" sz="3560" dirty="0"/>
          </a:p>
          <a:p>
            <a:pPr lvl="2"/>
            <a:r>
              <a:rPr lang="en-US" sz="3560" dirty="0" smtClean="0"/>
              <a:t>Item </a:t>
            </a:r>
            <a:r>
              <a:rPr lang="en-US" sz="3560" dirty="0"/>
              <a:t>Descriptor</a:t>
            </a:r>
          </a:p>
          <a:p>
            <a:pPr lvl="2"/>
            <a:r>
              <a:rPr lang="en-US" sz="3560" dirty="0" smtClean="0"/>
              <a:t>Workflow</a:t>
            </a:r>
            <a:endParaRPr lang="en-US" sz="3560" dirty="0"/>
          </a:p>
          <a:p>
            <a:pPr lvl="2"/>
            <a:r>
              <a:rPr lang="en-US" sz="3560" dirty="0"/>
              <a:t>Application</a:t>
            </a:r>
          </a:p>
          <a:p>
            <a:endParaRPr lang="en-US" sz="3557" dirty="0"/>
          </a:p>
          <a:p>
            <a:endParaRPr lang="en-GB" sz="3557" dirty="0"/>
          </a:p>
          <a:p>
            <a:pPr marL="0" indent="0">
              <a:buNone/>
            </a:pPr>
            <a:endParaRPr lang="en-GB" sz="3557" dirty="0">
              <a:solidFill>
                <a:srgbClr val="00B050"/>
              </a:solidFill>
            </a:endParaRPr>
          </a:p>
        </p:txBody>
      </p:sp>
      <p:sp>
        <p:nvSpPr>
          <p:cNvPr id="3" name="Title 2"/>
          <p:cNvSpPr>
            <a:spLocks noGrp="1"/>
          </p:cNvSpPr>
          <p:nvPr>
            <p:ph type="title"/>
          </p:nvPr>
        </p:nvSpPr>
        <p:spPr/>
        <p:txBody>
          <a:bodyPr/>
          <a:lstStyle/>
          <a:p>
            <a:r>
              <a:rPr lang="en-US" sz="4800" dirty="0"/>
              <a:t>Autodesk </a:t>
            </a:r>
            <a:r>
              <a:rPr lang="en-US" dirty="0" smtClean="0"/>
              <a:t>Fusion Lifecycle Reviewing Basics</a:t>
            </a:r>
            <a:endParaRPr lang="en-US" dirty="0"/>
          </a:p>
        </p:txBody>
      </p:sp>
    </p:spTree>
    <p:extLst>
      <p:ext uri="{BB962C8B-B14F-4D97-AF65-F5344CB8AC3E}">
        <p14:creationId xmlns:p14="http://schemas.microsoft.com/office/powerpoint/2010/main" val="130894609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66200" y="4465291"/>
            <a:ext cx="2916640" cy="2995076"/>
          </a:xfrm>
        </p:spPr>
        <p:txBody>
          <a:bodyPr/>
          <a:lstStyle/>
          <a:p>
            <a:pPr marL="85382" indent="0">
              <a:buNone/>
            </a:pPr>
            <a:r>
              <a:rPr lang="en-US" sz="2241" b="1" dirty="0">
                <a:solidFill>
                  <a:schemeClr val="bg1">
                    <a:lumMod val="50000"/>
                  </a:schemeClr>
                </a:solidFill>
              </a:rPr>
              <a:t>Integrate</a:t>
            </a:r>
            <a:r>
              <a:rPr lang="en-US" sz="1601" dirty="0"/>
              <a:t> corporate systems, databases, applications &amp; cloud tools</a:t>
            </a:r>
          </a:p>
          <a:p>
            <a:endParaRPr lang="en-US" sz="1601" dirty="0"/>
          </a:p>
          <a:p>
            <a:pPr marL="85382" indent="0">
              <a:buNone/>
            </a:pPr>
            <a:r>
              <a:rPr lang="en-US" sz="2561" b="1" dirty="0">
                <a:solidFill>
                  <a:schemeClr val="bg1">
                    <a:lumMod val="50000"/>
                  </a:schemeClr>
                </a:solidFill>
              </a:rPr>
              <a:t>Migrate </a:t>
            </a:r>
            <a:r>
              <a:rPr lang="en-US" sz="1601" dirty="0"/>
              <a:t>data from legacy systems</a:t>
            </a:r>
          </a:p>
          <a:p>
            <a:endParaRPr lang="en-US" sz="1601" dirty="0"/>
          </a:p>
          <a:p>
            <a:pPr marL="85382" indent="0">
              <a:buNone/>
            </a:pPr>
            <a:r>
              <a:rPr lang="en-US" sz="2241" b="1" dirty="0">
                <a:solidFill>
                  <a:schemeClr val="bg1">
                    <a:lumMod val="50000"/>
                  </a:schemeClr>
                </a:solidFill>
              </a:rPr>
              <a:t>Consolidate</a:t>
            </a:r>
            <a:r>
              <a:rPr lang="en-US" sz="1601" dirty="0"/>
              <a:t> disparate data from multiple locations and systems</a:t>
            </a:r>
          </a:p>
          <a:p>
            <a:endParaRPr lang="en-US" sz="1601" dirty="0"/>
          </a:p>
        </p:txBody>
      </p:sp>
      <p:pic>
        <p:nvPicPr>
          <p:cNvPr id="5"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97706" y="4465291"/>
            <a:ext cx="707515" cy="70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985034" y="6548628"/>
            <a:ext cx="732860" cy="73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985034" y="5481464"/>
            <a:ext cx="732860" cy="73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650558" y="1512421"/>
            <a:ext cx="11710035" cy="520055"/>
          </a:xfrm>
        </p:spPr>
        <p:txBody>
          <a:bodyPr/>
          <a:lstStyle/>
          <a:p>
            <a:r>
              <a:rPr lang="en-US" dirty="0" smtClean="0"/>
              <a:t>Getting Data into Fusion Lifecycle</a:t>
            </a:r>
            <a:endParaRPr lang="en-US" dirty="0"/>
          </a:p>
        </p:txBody>
      </p:sp>
      <p:cxnSp>
        <p:nvCxnSpPr>
          <p:cNvPr id="10" name="Straight Connector 9"/>
          <p:cNvCxnSpPr/>
          <p:nvPr/>
        </p:nvCxnSpPr>
        <p:spPr>
          <a:xfrm>
            <a:off x="4337050" y="2301821"/>
            <a:ext cx="0" cy="559526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8674100" y="2301821"/>
            <a:ext cx="0" cy="559526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5" name="Picture 14"/>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l="33725" t="388" r="29970" b="26255"/>
          <a:stretch/>
        </p:blipFill>
        <p:spPr bwMode="auto">
          <a:xfrm>
            <a:off x="10379360" y="7692036"/>
            <a:ext cx="1007267" cy="91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5632" y="7897086"/>
            <a:ext cx="739888" cy="739888"/>
          </a:xfrm>
          <a:prstGeom prst="rect">
            <a:avLst/>
          </a:prstGeom>
        </p:spPr>
      </p:pic>
      <p:sp>
        <p:nvSpPr>
          <p:cNvPr id="17" name="Content Placeholder 1"/>
          <p:cNvSpPr txBox="1">
            <a:spLocks/>
          </p:cNvSpPr>
          <p:nvPr/>
        </p:nvSpPr>
        <p:spPr>
          <a:xfrm>
            <a:off x="734897" y="2323836"/>
            <a:ext cx="2706429" cy="99507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85382" indent="0" algn="ctr">
              <a:buNone/>
            </a:pPr>
            <a:r>
              <a:rPr lang="en-US" sz="3521" b="1" dirty="0"/>
              <a:t>1</a:t>
            </a:r>
            <a:r>
              <a:rPr lang="en-US" sz="2241" b="1" dirty="0"/>
              <a:t> </a:t>
            </a:r>
          </a:p>
          <a:p>
            <a:pPr marL="85382" indent="0" algn="ctr">
              <a:buNone/>
            </a:pPr>
            <a:r>
              <a:rPr lang="en-US" sz="2241" b="1" dirty="0"/>
              <a:t>Manual Entry</a:t>
            </a:r>
            <a:endParaRPr lang="en-US" sz="1601" dirty="0"/>
          </a:p>
          <a:p>
            <a:pPr algn="ctr"/>
            <a:endParaRPr lang="en-US" sz="1601" dirty="0"/>
          </a:p>
        </p:txBody>
      </p:sp>
      <p:sp>
        <p:nvSpPr>
          <p:cNvPr id="18" name="Content Placeholder 1"/>
          <p:cNvSpPr txBox="1">
            <a:spLocks/>
          </p:cNvSpPr>
          <p:nvPr/>
        </p:nvSpPr>
        <p:spPr>
          <a:xfrm>
            <a:off x="5152361" y="2323836"/>
            <a:ext cx="2706429" cy="99507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85382" indent="0" algn="ctr">
              <a:buNone/>
            </a:pPr>
            <a:r>
              <a:rPr lang="en-US" sz="3521" b="1" dirty="0"/>
              <a:t>2</a:t>
            </a:r>
            <a:r>
              <a:rPr lang="en-US" sz="2241" b="1" dirty="0"/>
              <a:t> </a:t>
            </a:r>
          </a:p>
          <a:p>
            <a:pPr marL="85382" indent="0" algn="ctr">
              <a:buNone/>
            </a:pPr>
            <a:r>
              <a:rPr lang="en-US" sz="2241" b="1" dirty="0"/>
              <a:t>Excel Import</a:t>
            </a:r>
            <a:endParaRPr lang="en-US" sz="1601" dirty="0"/>
          </a:p>
          <a:p>
            <a:pPr algn="ctr"/>
            <a:endParaRPr lang="en-US" sz="1601" dirty="0"/>
          </a:p>
        </p:txBody>
      </p:sp>
      <p:sp>
        <p:nvSpPr>
          <p:cNvPr id="19" name="Content Placeholder 1"/>
          <p:cNvSpPr txBox="1">
            <a:spLocks/>
          </p:cNvSpPr>
          <p:nvPr/>
        </p:nvSpPr>
        <p:spPr>
          <a:xfrm>
            <a:off x="9366423" y="2323836"/>
            <a:ext cx="2869786" cy="99507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85382" indent="0" algn="ctr">
              <a:buNone/>
            </a:pPr>
            <a:r>
              <a:rPr lang="en-US" sz="3521" b="1" dirty="0"/>
              <a:t>3</a:t>
            </a:r>
            <a:r>
              <a:rPr lang="en-US" sz="2241" b="1" dirty="0"/>
              <a:t> </a:t>
            </a:r>
          </a:p>
          <a:p>
            <a:pPr marL="85382" indent="0" algn="ctr">
              <a:buNone/>
            </a:pPr>
            <a:r>
              <a:rPr lang="en-US" sz="2241" b="1" dirty="0" smtClean="0"/>
              <a:t>PLM 360 Connect,</a:t>
            </a:r>
          </a:p>
          <a:p>
            <a:pPr marL="85382" indent="0" algn="ctr">
              <a:buNone/>
            </a:pPr>
            <a:r>
              <a:rPr lang="en-US" sz="2241" b="1" dirty="0" smtClean="0"/>
              <a:t>Powered by Jitterbit</a:t>
            </a:r>
            <a:endParaRPr lang="en-US" sz="1601" dirty="0"/>
          </a:p>
          <a:p>
            <a:pPr algn="ctr"/>
            <a:endParaRPr lang="en-US" sz="1601" dirty="0"/>
          </a:p>
        </p:txBody>
      </p:sp>
      <p:pic>
        <p:nvPicPr>
          <p:cNvPr id="2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953" y="4297657"/>
            <a:ext cx="3821245" cy="2520419"/>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31"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765" t="778" r="1496" b="1637"/>
          <a:stretch/>
        </p:blipFill>
        <p:spPr bwMode="auto">
          <a:xfrm>
            <a:off x="769887" y="4297657"/>
            <a:ext cx="2726913" cy="3527026"/>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30431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Fusion Lifecycle Resources</a:t>
            </a:r>
            <a:endParaRPr lang="en-US" dirty="0"/>
          </a:p>
        </p:txBody>
      </p:sp>
      <p:sp>
        <p:nvSpPr>
          <p:cNvPr id="4" name="Content Placeholder 1"/>
          <p:cNvSpPr>
            <a:spLocks noGrp="1"/>
          </p:cNvSpPr>
          <p:nvPr>
            <p:ph sz="quarter" idx="4294967295"/>
          </p:nvPr>
        </p:nvSpPr>
        <p:spPr>
          <a:xfrm>
            <a:off x="650558" y="2439035"/>
            <a:ext cx="6619681" cy="5529199"/>
          </a:xfrm>
          <a:prstGeom prst="rect">
            <a:avLst/>
          </a:prstGeom>
        </p:spPr>
        <p:txBody>
          <a:bodyPr lIns="51431" tIns="25716" rIns="51431" bIns="25716"/>
          <a:lstStyle/>
          <a:p>
            <a:pPr marL="0" lvl="1" indent="0" defTabSz="457121">
              <a:buClr>
                <a:schemeClr val="tx1"/>
              </a:buClr>
              <a:buNone/>
            </a:pPr>
            <a:r>
              <a:rPr lang="en-US" sz="2561" b="1" dirty="0">
                <a:latin typeface="+mn-lt"/>
              </a:rPr>
              <a:t>General Information</a:t>
            </a:r>
          </a:p>
          <a:p>
            <a:pPr marL="365897" lvl="1" indent="-365897" defTabSz="457121">
              <a:buClr>
                <a:schemeClr val="tx1"/>
              </a:buClr>
            </a:pPr>
            <a:r>
              <a:rPr lang="en-US" sz="2561" dirty="0" smtClean="0">
                <a:latin typeface="+mn-lt"/>
                <a:hlinkClick r:id="rId2"/>
              </a:rPr>
              <a:t>Fusion Lifecycle </a:t>
            </a:r>
            <a:r>
              <a:rPr lang="en-US" sz="2561" dirty="0">
                <a:latin typeface="+mn-lt"/>
                <a:hlinkClick r:id="rId2"/>
              </a:rPr>
              <a:t>Home Page</a:t>
            </a:r>
            <a:endParaRPr lang="en-US" sz="2561" dirty="0">
              <a:latin typeface="+mn-lt"/>
            </a:endParaRPr>
          </a:p>
          <a:p>
            <a:pPr marL="0" lvl="1" indent="0" defTabSz="457121">
              <a:buClr>
                <a:schemeClr val="tx1"/>
              </a:buClr>
              <a:buNone/>
            </a:pPr>
            <a:endParaRPr lang="en-US" sz="1120" b="1" dirty="0">
              <a:latin typeface="+mn-lt"/>
            </a:endParaRPr>
          </a:p>
          <a:p>
            <a:pPr marL="0" lvl="1" indent="0" defTabSz="457121">
              <a:buClr>
                <a:schemeClr val="tx1"/>
              </a:buClr>
              <a:buNone/>
            </a:pPr>
            <a:r>
              <a:rPr lang="en-US" sz="2561" b="1" dirty="0">
                <a:latin typeface="+mn-lt"/>
              </a:rPr>
              <a:t>Blogs</a:t>
            </a:r>
          </a:p>
          <a:p>
            <a:pPr marL="365897" lvl="1" indent="-365897" defTabSz="457121">
              <a:buClr>
                <a:schemeClr val="tx1"/>
              </a:buClr>
            </a:pPr>
            <a:r>
              <a:rPr lang="en-US" sz="2561" dirty="0">
                <a:latin typeface="+mn-lt"/>
                <a:hlinkClick r:id="rId3"/>
              </a:rPr>
              <a:t>Under the Hood </a:t>
            </a:r>
            <a:r>
              <a:rPr lang="en-US" sz="2561" dirty="0" smtClean="0">
                <a:latin typeface="+mn-lt"/>
                <a:hlinkClick r:id="rId3"/>
              </a:rPr>
              <a:t>Blog</a:t>
            </a:r>
            <a:endParaRPr lang="en-US" sz="2561" dirty="0" smtClean="0">
              <a:latin typeface="+mn-lt"/>
            </a:endParaRPr>
          </a:p>
          <a:p>
            <a:pPr marL="365897" lvl="1" indent="-365897" defTabSz="457121">
              <a:buClr>
                <a:schemeClr val="tx1"/>
              </a:buClr>
            </a:pPr>
            <a:endParaRPr lang="en-US" sz="2561" dirty="0">
              <a:latin typeface="+mn-lt"/>
            </a:endParaRPr>
          </a:p>
          <a:p>
            <a:pPr marL="385691" lvl="1" indent="-385691" defTabSz="457121">
              <a:buClr>
                <a:schemeClr val="tx1"/>
              </a:buClr>
            </a:pPr>
            <a:r>
              <a:rPr lang="en-US" sz="2561" dirty="0">
                <a:latin typeface="+mn-lt"/>
                <a:hlinkClick r:id="rId4"/>
              </a:rPr>
              <a:t>Autodesk® </a:t>
            </a:r>
            <a:r>
              <a:rPr lang="en-US" sz="2561" dirty="0" smtClean="0">
                <a:latin typeface="+mn-lt"/>
                <a:hlinkClick r:id="rId4"/>
              </a:rPr>
              <a:t>Fusion Lifecycle </a:t>
            </a:r>
            <a:r>
              <a:rPr lang="en-US" sz="2561" dirty="0">
                <a:latin typeface="+mn-lt"/>
                <a:hlinkClick r:id="rId4"/>
              </a:rPr>
              <a:t>with Mike Watkins</a:t>
            </a:r>
            <a:endParaRPr lang="en-US" sz="2561" dirty="0">
              <a:latin typeface="+mn-lt"/>
            </a:endParaRPr>
          </a:p>
          <a:p>
            <a:pPr marL="0" lvl="1" indent="0" defTabSz="457121">
              <a:buClr>
                <a:schemeClr val="tx1"/>
              </a:buClr>
              <a:buNone/>
            </a:pPr>
            <a:endParaRPr lang="en-US" sz="1280" dirty="0">
              <a:latin typeface="+mn-lt"/>
              <a:hlinkClick r:id="rId5"/>
            </a:endParaRPr>
          </a:p>
          <a:p>
            <a:pPr marL="0" lvl="1" indent="0" defTabSz="457121">
              <a:buClr>
                <a:schemeClr val="tx1"/>
              </a:buClr>
              <a:buNone/>
            </a:pPr>
            <a:r>
              <a:rPr lang="en-US" sz="2561" b="1" dirty="0">
                <a:latin typeface="+mn-lt"/>
              </a:rPr>
              <a:t>Support</a:t>
            </a:r>
            <a:endParaRPr lang="en-US" sz="2561" dirty="0">
              <a:latin typeface="+mn-lt"/>
              <a:hlinkClick r:id="rId5"/>
            </a:endParaRPr>
          </a:p>
          <a:p>
            <a:pPr marL="385691" lvl="1" indent="-385691" defTabSz="457121">
              <a:buClr>
                <a:schemeClr val="tx1"/>
              </a:buClr>
            </a:pPr>
            <a:r>
              <a:rPr lang="en-US" sz="2561" dirty="0" smtClean="0">
                <a:latin typeface="+mn-lt"/>
                <a:hlinkClick r:id="rId6"/>
              </a:rPr>
              <a:t>Fusion Lifecycle </a:t>
            </a:r>
            <a:r>
              <a:rPr lang="en-US" sz="2561" dirty="0">
                <a:latin typeface="+mn-lt"/>
                <a:hlinkClick r:id="rId6"/>
              </a:rPr>
              <a:t>Help</a:t>
            </a:r>
            <a:endParaRPr lang="en-US" sz="2561" dirty="0">
              <a:latin typeface="+mn-lt"/>
            </a:endParaRPr>
          </a:p>
          <a:p>
            <a:pPr marL="385691" lvl="1" indent="-385691" defTabSz="457121">
              <a:buClr>
                <a:schemeClr val="tx1"/>
              </a:buClr>
            </a:pPr>
            <a:r>
              <a:rPr lang="en-US" sz="2561" dirty="0" smtClean="0">
                <a:latin typeface="+mn-lt"/>
                <a:hlinkClick r:id="rId7"/>
              </a:rPr>
              <a:t>Fusion Lifecycle </a:t>
            </a:r>
            <a:r>
              <a:rPr lang="en-US" sz="2561" dirty="0">
                <a:latin typeface="+mn-lt"/>
                <a:hlinkClick r:id="rId7"/>
              </a:rPr>
              <a:t>Forum</a:t>
            </a:r>
            <a:endParaRPr lang="en-US" sz="2561" dirty="0">
              <a:latin typeface="+mn-lt"/>
            </a:endParaRPr>
          </a:p>
          <a:p>
            <a:pPr marL="385691" lvl="1" indent="-385691" defTabSz="457121">
              <a:buClr>
                <a:schemeClr val="tx1"/>
              </a:buClr>
            </a:pPr>
            <a:r>
              <a:rPr lang="en-US" sz="2561" dirty="0">
                <a:latin typeface="+mn-lt"/>
                <a:hlinkClick r:id="rId5"/>
              </a:rPr>
              <a:t>PLM Talk </a:t>
            </a:r>
            <a:r>
              <a:rPr lang="en-US" sz="2561" dirty="0">
                <a:latin typeface="+mn-lt"/>
              </a:rPr>
              <a:t>(bi-weekly webinars)</a:t>
            </a:r>
            <a:endParaRPr lang="en-US" sz="2561" dirty="0">
              <a:latin typeface="+mn-lt"/>
              <a:hlinkClick r:id=""/>
            </a:endParaRPr>
          </a:p>
          <a:p>
            <a:pPr marL="385691" lvl="1" indent="-385691" defTabSz="457121">
              <a:buClr>
                <a:schemeClr val="tx1"/>
              </a:buClr>
            </a:pPr>
            <a:r>
              <a:rPr lang="en-US" sz="2561" dirty="0">
                <a:latin typeface="+mn-lt"/>
                <a:hlinkClick r:id=""/>
              </a:rPr>
              <a:t>PLM </a:t>
            </a:r>
            <a:r>
              <a:rPr lang="en-US" sz="2561" dirty="0">
                <a:latin typeface="+mn-lt"/>
                <a:hlinkClick r:id="rId8"/>
              </a:rPr>
              <a:t>TV</a:t>
            </a:r>
            <a:r>
              <a:rPr lang="en-US" sz="2561" dirty="0">
                <a:latin typeface="+mn-lt"/>
              </a:rPr>
              <a:t> (You Tube)</a:t>
            </a:r>
          </a:p>
          <a:p>
            <a:pPr marL="0" lvl="1" indent="0" defTabSz="457121">
              <a:buClr>
                <a:schemeClr val="tx1"/>
              </a:buClr>
              <a:buNone/>
            </a:pPr>
            <a:endParaRPr lang="en-US" sz="2561" dirty="0">
              <a:latin typeface="+mn-lt"/>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8164" y="1687232"/>
            <a:ext cx="3472429" cy="2952957"/>
          </a:xfrm>
          <a:prstGeom prst="rect">
            <a:avLst/>
          </a:prstGeom>
          <a:ln>
            <a:solidFill>
              <a:schemeClr val="bg1">
                <a:lumMod val="50000"/>
              </a:schemeClr>
            </a:solidFill>
          </a:ln>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0239" y="4765828"/>
            <a:ext cx="4565849" cy="3098940"/>
          </a:xfrm>
          <a:prstGeom prst="rect">
            <a:avLst/>
          </a:prstGeom>
          <a:ln>
            <a:solidFill>
              <a:schemeClr val="bg1">
                <a:lumMod val="50000"/>
              </a:schemeClr>
            </a:solidFill>
          </a:ln>
        </p:spPr>
      </p:pic>
    </p:spTree>
    <p:extLst>
      <p:ext uri="{BB962C8B-B14F-4D97-AF65-F5344CB8AC3E}">
        <p14:creationId xmlns:p14="http://schemas.microsoft.com/office/powerpoint/2010/main" val="1476808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Fusion Product Innovation Platform Video</a:t>
            </a:r>
            <a:endParaRPr lang="en-US" dirty="0"/>
          </a:p>
        </p:txBody>
      </p:sp>
      <p:sp>
        <p:nvSpPr>
          <p:cNvPr id="2" name="Content Placeholder 1"/>
          <p:cNvSpPr>
            <a:spLocks noGrp="1"/>
          </p:cNvSpPr>
          <p:nvPr>
            <p:ph sz="quarter" idx="10"/>
          </p:nvPr>
        </p:nvSpPr>
        <p:spPr>
          <a:xfrm>
            <a:off x="712849" y="4025295"/>
            <a:ext cx="11523539" cy="1369583"/>
          </a:xfrm>
        </p:spPr>
        <p:txBody>
          <a:bodyPr/>
          <a:lstStyle/>
          <a:p>
            <a:pPr marL="0" indent="0">
              <a:buNone/>
            </a:pPr>
            <a:r>
              <a:rPr lang="en-US" sz="2800" dirty="0">
                <a:hlinkClick r:id="rId3"/>
              </a:rPr>
              <a:t>https://www.youtube.com/channel/UConxSFGRWQa-6KExt1C6kQQ</a:t>
            </a:r>
            <a:endParaRPr lang="en-US" sz="2800" dirty="0"/>
          </a:p>
        </p:txBody>
      </p:sp>
      <p:sp>
        <p:nvSpPr>
          <p:cNvPr id="4" name="Title 2"/>
          <p:cNvSpPr txBox="1">
            <a:spLocks/>
          </p:cNvSpPr>
          <p:nvPr/>
        </p:nvSpPr>
        <p:spPr>
          <a:xfrm>
            <a:off x="595997" y="3245497"/>
            <a:ext cx="11761788" cy="685061"/>
          </a:xfrm>
          <a:prstGeom prst="rect">
            <a:avLst/>
          </a:prstGeom>
        </p:spPr>
        <p:txBody>
          <a:bodyPr lIns="64264" tIns="32132" rIns="64264" bIns="32132"/>
          <a:lst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a:lstStyle>
          <a:p>
            <a:pPr algn="ctr"/>
            <a:endParaRPr lang="en-US" sz="3200" dirty="0"/>
          </a:p>
        </p:txBody>
      </p:sp>
    </p:spTree>
    <p:extLst>
      <p:ext uri="{BB962C8B-B14F-4D97-AF65-F5344CB8AC3E}">
        <p14:creationId xmlns:p14="http://schemas.microsoft.com/office/powerpoint/2010/main" val="9857205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t>
            </a:r>
            <a:r>
              <a:rPr lang="en-US" dirty="0" smtClean="0"/>
              <a:t>a registered trademark </a:t>
            </a:r>
            <a:r>
              <a:rPr lang="en-US" dirty="0"/>
              <a:t>of Autodesk, Inc., and/or its subsidiaries and/or affiliates in the USA and/or other countries. Autodesk reserves the right to alter product and services offerings, and specifications and pricing at any time without notice, and is not responsible for typographical or graphical errors that may appear in this document.</a:t>
            </a:r>
            <a:endParaRPr lang="en-GB" dirty="0"/>
          </a:p>
        </p:txBody>
      </p:sp>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Rambus Training Agenda, Day 1</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8901774"/>
              </p:ext>
            </p:extLst>
          </p:nvPr>
        </p:nvGraphicFramePr>
        <p:xfrm>
          <a:off x="650558" y="2042504"/>
          <a:ext cx="10709104" cy="5772710"/>
        </p:xfrm>
        <a:graphic>
          <a:graphicData uri="http://schemas.openxmlformats.org/drawingml/2006/table">
            <a:tbl>
              <a:tblPr firstRow="1" bandRow="1">
                <a:tableStyleId>{5940675A-B579-460E-94D1-54222C63F5DA}</a:tableStyleId>
              </a:tblPr>
              <a:tblGrid>
                <a:gridCol w="7461811"/>
                <a:gridCol w="3247293"/>
              </a:tblGrid>
              <a:tr h="660381">
                <a:tc>
                  <a:txBody>
                    <a:bodyPr/>
                    <a:lstStyle/>
                    <a:p>
                      <a:r>
                        <a:rPr lang="en-US" b="1" dirty="0" smtClean="0"/>
                        <a:t>Topic</a:t>
                      </a:r>
                      <a:endParaRPr lang="en-US" b="1" dirty="0"/>
                    </a:p>
                  </a:txBody>
                  <a:tcPr anchor="ctr"/>
                </a:tc>
                <a:tc>
                  <a:txBody>
                    <a:bodyPr/>
                    <a:lstStyle/>
                    <a:p>
                      <a:pPr algn="ctr"/>
                      <a:r>
                        <a:rPr lang="en-US" b="1" dirty="0" smtClean="0"/>
                        <a:t>Attendees</a:t>
                      </a:r>
                      <a:endParaRPr lang="en-US" b="1" dirty="0"/>
                    </a:p>
                  </a:txBody>
                  <a:tcPr anchor="ctr"/>
                </a:tc>
              </a:tr>
              <a:tr h="987172">
                <a:tc>
                  <a:txBody>
                    <a:bodyPr/>
                    <a:lstStyle/>
                    <a:p>
                      <a:r>
                        <a:rPr lang="en-US" sz="3000" dirty="0" smtClean="0"/>
                        <a:t>Introduction, Concepts</a:t>
                      </a:r>
                      <a:endParaRPr lang="en-US" sz="3000" dirty="0"/>
                    </a:p>
                  </a:txBody>
                  <a:tcPr anchor="ctr"/>
                </a:tc>
                <a:tc>
                  <a:txBody>
                    <a:bodyPr/>
                    <a:lstStyle/>
                    <a:p>
                      <a:pPr algn="ctr"/>
                      <a:r>
                        <a:rPr lang="en-US" sz="3000" dirty="0" smtClean="0"/>
                        <a:t>Core Team,  Sponsors &amp; Stakeholders</a:t>
                      </a:r>
                      <a:endParaRPr lang="en-US" sz="3000" dirty="0"/>
                    </a:p>
                  </a:txBody>
                  <a:tcPr anchor="ctr"/>
                </a:tc>
              </a:tr>
              <a:tr h="987172">
                <a:tc>
                  <a:txBody>
                    <a:bodyPr/>
                    <a:lstStyle/>
                    <a:p>
                      <a:r>
                        <a:rPr lang="en-US" sz="3000" dirty="0" smtClean="0"/>
                        <a:t>Using Autodesk Fusion Lifecycle</a:t>
                      </a:r>
                      <a:endParaRPr lang="en-US" sz="3000" baseline="0" dirty="0" smtClean="0"/>
                    </a:p>
                  </a:txBody>
                  <a:tcPr anchor="ctr"/>
                </a:tc>
                <a:tc>
                  <a:txBody>
                    <a:bodyPr/>
                    <a:lstStyle/>
                    <a:p>
                      <a:pPr algn="ctr"/>
                      <a:r>
                        <a:rPr lang="en-US" sz="3000" dirty="0" smtClean="0"/>
                        <a:t>Admins</a:t>
                      </a:r>
                      <a:endParaRPr lang="en-US" sz="3000" dirty="0"/>
                    </a:p>
                  </a:txBody>
                  <a:tcPr anchor="ctr"/>
                </a:tc>
              </a:tr>
              <a:tr h="660381">
                <a:tc>
                  <a:txBody>
                    <a:bodyPr/>
                    <a:lstStyle/>
                    <a:p>
                      <a:r>
                        <a:rPr lang="en-US" sz="3000" dirty="0" smtClean="0"/>
                        <a:t>LUNCH</a:t>
                      </a:r>
                      <a:endParaRPr lang="en-US" sz="3000" dirty="0"/>
                    </a:p>
                  </a:txBody>
                  <a:tcPr anchor="ctr"/>
                </a:tc>
                <a:tc>
                  <a:txBody>
                    <a:bodyPr/>
                    <a:lstStyle/>
                    <a:p>
                      <a:pPr algn="ctr"/>
                      <a:endParaRPr lang="en-US" sz="3000" dirty="0"/>
                    </a:p>
                  </a:txBody>
                  <a:tcPr anchor="ctr"/>
                </a:tc>
              </a:tr>
              <a:tr h="1000868">
                <a:tc>
                  <a:txBody>
                    <a:bodyPr/>
                    <a:lstStyle/>
                    <a:p>
                      <a:r>
                        <a:rPr lang="en-US" sz="3000" dirty="0" smtClean="0"/>
                        <a:t>Site Administration</a:t>
                      </a:r>
                      <a:endParaRPr lang="en-US" sz="3000" dirty="0"/>
                    </a:p>
                  </a:txBody>
                  <a:tcPr anchor="ctr"/>
                </a:tc>
                <a:tc>
                  <a:txBody>
                    <a:bodyPr/>
                    <a:lstStyle/>
                    <a:p>
                      <a:pPr algn="ctr"/>
                      <a:r>
                        <a:rPr lang="en-US" sz="3000" dirty="0" smtClean="0"/>
                        <a:t>Admins</a:t>
                      </a:r>
                      <a:endParaRPr lang="en-US" sz="3000" dirty="0"/>
                    </a:p>
                  </a:txBody>
                  <a:tcPr anchor="ctr"/>
                </a:tc>
              </a:tr>
              <a:tr h="1000868">
                <a:tc>
                  <a:txBody>
                    <a:bodyPr/>
                    <a:lstStyle/>
                    <a:p>
                      <a:r>
                        <a:rPr lang="en-US" sz="3000" dirty="0" smtClean="0"/>
                        <a:t>Review &amp; Wrap Up</a:t>
                      </a:r>
                      <a:endParaRPr lang="en-US" sz="3000" dirty="0"/>
                    </a:p>
                  </a:txBody>
                  <a:tcPr anchor="ctr"/>
                </a:tc>
                <a:tc>
                  <a:txBody>
                    <a:bodyPr/>
                    <a:lstStyle/>
                    <a:p>
                      <a:pPr algn="ctr"/>
                      <a:r>
                        <a:rPr lang="en-US" sz="3000" dirty="0" smtClean="0"/>
                        <a:t>Admins &amp; PM</a:t>
                      </a:r>
                      <a:endParaRPr lang="en-US" sz="3000" dirty="0"/>
                    </a:p>
                  </a:txBody>
                  <a:tcPr anchor="ctr"/>
                </a:tc>
              </a:tr>
            </a:tbl>
          </a:graphicData>
        </a:graphic>
      </p:graphicFrame>
    </p:spTree>
    <p:extLst>
      <p:ext uri="{BB962C8B-B14F-4D97-AF65-F5344CB8AC3E}">
        <p14:creationId xmlns:p14="http://schemas.microsoft.com/office/powerpoint/2010/main" val="2085655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nSpc>
                <a:spcPct val="150000"/>
              </a:lnSpc>
            </a:pPr>
            <a:r>
              <a:rPr lang="en-US" sz="4400" dirty="0" smtClean="0"/>
              <a:t>Introductions </a:t>
            </a:r>
            <a:r>
              <a:rPr lang="en-US" sz="4400" dirty="0"/>
              <a:t>(Name, Role)</a:t>
            </a:r>
          </a:p>
          <a:p>
            <a:pPr lvl="0">
              <a:lnSpc>
                <a:spcPct val="150000"/>
              </a:lnSpc>
            </a:pPr>
            <a:r>
              <a:rPr lang="en-US" sz="4400" dirty="0"/>
              <a:t>Executive Sponsor Welcome / </a:t>
            </a:r>
            <a:r>
              <a:rPr lang="en-US" sz="4400" dirty="0" smtClean="0"/>
              <a:t>Introduction</a:t>
            </a:r>
          </a:p>
          <a:p>
            <a:pPr lvl="0">
              <a:lnSpc>
                <a:spcPct val="150000"/>
              </a:lnSpc>
            </a:pPr>
            <a:r>
              <a:rPr lang="en-US" sz="4400" dirty="0" smtClean="0"/>
              <a:t>Role of Core Team from Rambus</a:t>
            </a:r>
          </a:p>
          <a:p>
            <a:pPr lvl="0">
              <a:lnSpc>
                <a:spcPct val="150000"/>
              </a:lnSpc>
            </a:pPr>
            <a:r>
              <a:rPr lang="en-US" sz="4400" dirty="0" smtClean="0"/>
              <a:t>Role of Other Approvers &amp; Participants</a:t>
            </a:r>
          </a:p>
        </p:txBody>
      </p:sp>
      <p:sp>
        <p:nvSpPr>
          <p:cNvPr id="3" name="Title 2"/>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075852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0558" y="390725"/>
            <a:ext cx="11710035" cy="932749"/>
          </a:xfrm>
        </p:spPr>
        <p:txBody>
          <a:bodyPr/>
          <a:lstStyle/>
          <a:p>
            <a:r>
              <a:rPr lang="en-US" dirty="0" smtClean="0"/>
              <a:t>Attendees: Core Team Plus Sponsors</a:t>
            </a:r>
            <a:endParaRPr lang="en-US" dirty="0"/>
          </a:p>
        </p:txBody>
      </p:sp>
      <p:sp>
        <p:nvSpPr>
          <p:cNvPr id="28" name="Content Placeholder 2"/>
          <p:cNvSpPr txBox="1">
            <a:spLocks/>
          </p:cNvSpPr>
          <p:nvPr/>
        </p:nvSpPr>
        <p:spPr bwMode="auto">
          <a:xfrm>
            <a:off x="691502" y="1714500"/>
            <a:ext cx="11753837" cy="742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82575" indent="-282575" algn="l" rtl="0" fontAlgn="base">
              <a:spcBef>
                <a:spcPts val="500"/>
              </a:spcBef>
              <a:spcAft>
                <a:spcPct val="0"/>
              </a:spcAft>
              <a:buClr>
                <a:schemeClr val="tx2"/>
              </a:buClr>
              <a:buSzPct val="80000"/>
              <a:buFont typeface="Wingdings" charset="0"/>
              <a:buChar char="§"/>
              <a:defRPr sz="3100">
                <a:solidFill>
                  <a:schemeClr val="tx1"/>
                </a:solidFill>
                <a:latin typeface="Calibri"/>
                <a:ea typeface="ＭＳ Ｐゴシック" charset="0"/>
                <a:cs typeface="Calibri"/>
                <a:sym typeface="Arial" charset="0"/>
              </a:defRPr>
            </a:lvl1pPr>
            <a:lvl2pPr marL="566738" indent="-282575" algn="l" rtl="0" fontAlgn="base">
              <a:spcBef>
                <a:spcPts val="500"/>
              </a:spcBef>
              <a:spcAft>
                <a:spcPct val="0"/>
              </a:spcAft>
              <a:buClr>
                <a:schemeClr val="tx2"/>
              </a:buClr>
              <a:buSzPct val="80000"/>
              <a:buFont typeface="Wingdings" charset="0"/>
              <a:buChar char="§"/>
              <a:defRPr sz="2800">
                <a:solidFill>
                  <a:schemeClr val="tx1"/>
                </a:solidFill>
                <a:latin typeface="Calibri"/>
                <a:ea typeface="ＭＳ Ｐゴシック" charset="0"/>
                <a:cs typeface="Calibri"/>
                <a:sym typeface="Arial" charset="0"/>
              </a:defRPr>
            </a:lvl2pPr>
            <a:lvl3pPr marL="908050" indent="-254000" algn="l" rtl="0" fontAlgn="base">
              <a:spcBef>
                <a:spcPts val="400"/>
              </a:spcBef>
              <a:spcAft>
                <a:spcPct val="0"/>
              </a:spcAft>
              <a:buClr>
                <a:schemeClr val="tx2"/>
              </a:buClr>
              <a:buSzPct val="80000"/>
              <a:buFont typeface="Wingdings" charset="0"/>
              <a:buChar char="§"/>
              <a:defRPr sz="2400">
                <a:solidFill>
                  <a:schemeClr val="tx1"/>
                </a:solidFill>
                <a:latin typeface="Calibri"/>
                <a:ea typeface="ＭＳ Ｐゴシック" charset="0"/>
                <a:cs typeface="Calibri"/>
                <a:sym typeface="Arial" charset="0"/>
              </a:defRPr>
            </a:lvl3pPr>
            <a:lvl4pPr marL="1419225" indent="-227013" algn="l" rtl="0" fontAlgn="base">
              <a:spcBef>
                <a:spcPts val="300"/>
              </a:spcBef>
              <a:spcAft>
                <a:spcPct val="0"/>
              </a:spcAft>
              <a:buClr>
                <a:schemeClr val="tx2"/>
              </a:buClr>
              <a:buSzPct val="80000"/>
              <a:buFont typeface="Wingdings" charset="0"/>
              <a:buChar char="§"/>
              <a:defRPr sz="2100">
                <a:solidFill>
                  <a:schemeClr val="tx1"/>
                </a:solidFill>
                <a:latin typeface="Calibri"/>
                <a:ea typeface="ＭＳ Ｐゴシック" charset="0"/>
                <a:cs typeface="Calibri"/>
                <a:sym typeface="Arial" charset="0"/>
              </a:defRPr>
            </a:lvl4pPr>
            <a:lvl5pPr marL="1874838" indent="-204788" algn="l" rtl="0" fontAlgn="base">
              <a:spcBef>
                <a:spcPts val="300"/>
              </a:spcBef>
              <a:spcAft>
                <a:spcPct val="0"/>
              </a:spcAft>
              <a:buClr>
                <a:schemeClr val="tx2"/>
              </a:buClr>
              <a:buSzPct val="80000"/>
              <a:buFont typeface="Wingdings" charset="0"/>
              <a:buChar char="§"/>
              <a:defRPr sz="2000">
                <a:solidFill>
                  <a:schemeClr val="tx1"/>
                </a:solidFill>
                <a:latin typeface="Calibri"/>
                <a:ea typeface="ＭＳ Ｐゴシック" charset="0"/>
                <a:cs typeface="Calibri"/>
                <a:sym typeface="Arial" charset="0"/>
              </a:defRPr>
            </a:lvl5pPr>
            <a:lvl6pPr marL="2333529" indent="-206231"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0400" indent="-206231"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47266" indent="-206231"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4130" indent="-206231"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a:lstStyle>
          <a:p>
            <a:pPr marL="0" indent="0">
              <a:buNone/>
            </a:pPr>
            <a:r>
              <a:rPr lang="en-US" sz="2400" dirty="0" smtClean="0">
                <a:latin typeface="Frutiger Next LT W1G" pitchFamily="34" charset="0"/>
              </a:rPr>
              <a:t>Cross-functional group of 8-10 people from the client’s organization responsible for the successful implementation of Fusion Lifecycle.</a:t>
            </a:r>
          </a:p>
          <a:p>
            <a:pPr marL="0" indent="0">
              <a:buNone/>
            </a:pPr>
            <a:endParaRPr lang="en-US" sz="2400" dirty="0" smtClean="0">
              <a:latin typeface="Frutiger Next LT W1G" pitchFamily="34" charset="0"/>
            </a:endParaRPr>
          </a:p>
          <a:p>
            <a:pPr marL="0" indent="0">
              <a:buNone/>
            </a:pPr>
            <a:r>
              <a:rPr lang="en-US" sz="3200" dirty="0" smtClean="0">
                <a:latin typeface="Frutiger Next LT W1G" pitchFamily="34" charset="0"/>
              </a:rPr>
              <a:t>1   	Executive Sponsor</a:t>
            </a:r>
          </a:p>
          <a:p>
            <a:pPr marL="0" indent="0">
              <a:buNone/>
            </a:pPr>
            <a:r>
              <a:rPr lang="en-US" sz="3200" dirty="0" smtClean="0">
                <a:latin typeface="Frutiger Next LT W1G" pitchFamily="34" charset="0"/>
              </a:rPr>
              <a:t>1   	IT Sponsor</a:t>
            </a:r>
          </a:p>
          <a:p>
            <a:pPr marL="0" indent="0">
              <a:buNone/>
            </a:pPr>
            <a:r>
              <a:rPr lang="en-US" sz="3200" dirty="0" smtClean="0">
                <a:latin typeface="Frutiger Next LT W1G" pitchFamily="34" charset="0"/>
              </a:rPr>
              <a:t>1   	Internal Project Manager</a:t>
            </a:r>
          </a:p>
          <a:p>
            <a:pPr marL="0" indent="0">
              <a:buNone/>
            </a:pPr>
            <a:r>
              <a:rPr lang="en-US" sz="3200" dirty="0" smtClean="0">
                <a:latin typeface="Frutiger Next LT W1G" pitchFamily="34" charset="0"/>
              </a:rPr>
              <a:t>2   	Fusion Lifecycle Administrators</a:t>
            </a:r>
          </a:p>
          <a:p>
            <a:pPr marL="0" indent="0">
              <a:buNone/>
            </a:pPr>
            <a:r>
              <a:rPr lang="en-US" sz="3200" dirty="0" smtClean="0">
                <a:latin typeface="Frutiger Next LT W1G" pitchFamily="34" charset="0"/>
              </a:rPr>
              <a:t>3-4	Subject Matter Experts</a:t>
            </a:r>
          </a:p>
          <a:p>
            <a:pPr marL="0" indent="0">
              <a:buNone/>
            </a:pPr>
            <a:endParaRPr lang="en-US" sz="2400" dirty="0" smtClean="0">
              <a:latin typeface="Frutiger Next LT W1G" pitchFamily="34" charset="0"/>
            </a:endParaRPr>
          </a:p>
          <a:p>
            <a:pPr marL="0" indent="0">
              <a:buNone/>
            </a:pPr>
            <a:r>
              <a:rPr lang="en-US" sz="2400" dirty="0" smtClean="0">
                <a:latin typeface="Frutiger Next LT W1G" pitchFamily="34" charset="0"/>
              </a:rPr>
              <a:t>Tips for Selecting Core Team:</a:t>
            </a:r>
          </a:p>
          <a:p>
            <a:r>
              <a:rPr lang="en-US" sz="2000" b="1" dirty="0" smtClean="0">
                <a:latin typeface="Frutiger Next LT W1G" pitchFamily="34" charset="0"/>
              </a:rPr>
              <a:t>Select implementation team wisely: </a:t>
            </a:r>
            <a:r>
              <a:rPr lang="en-US" sz="2000" dirty="0" smtClean="0">
                <a:latin typeface="Frutiger Next LT W1G" pitchFamily="34" charset="0"/>
              </a:rPr>
              <a:t>select members who will promote positive changes within your organization and offer productive insight</a:t>
            </a:r>
          </a:p>
          <a:p>
            <a:r>
              <a:rPr lang="en-US" sz="2000" b="1" dirty="0" smtClean="0">
                <a:latin typeface="Frutiger Next LT W1G" pitchFamily="34" charset="0"/>
              </a:rPr>
              <a:t>Executive sponsors:</a:t>
            </a:r>
            <a:r>
              <a:rPr lang="en-US" sz="2000" dirty="0" smtClean="0">
                <a:latin typeface="Frutiger Next LT W1G" pitchFamily="34" charset="0"/>
              </a:rPr>
              <a:t> allows faster decision making during implementation, signals the importance of the implementation internally, creates a climate for success</a:t>
            </a:r>
          </a:p>
          <a:p>
            <a:r>
              <a:rPr lang="en-US" sz="2000" b="1" dirty="0" smtClean="0">
                <a:latin typeface="Frutiger Next LT W1G" pitchFamily="34" charset="0"/>
              </a:rPr>
              <a:t>Admin Backups: </a:t>
            </a:r>
            <a:r>
              <a:rPr lang="en-US" sz="2000" dirty="0" smtClean="0">
                <a:latin typeface="Frutiger Next LT W1G" pitchFamily="34" charset="0"/>
              </a:rPr>
              <a:t>good practice to have at least 2 people who can effectively admin the site</a:t>
            </a:r>
          </a:p>
          <a:p>
            <a:r>
              <a:rPr lang="en-US" sz="2000" b="1" dirty="0" smtClean="0">
                <a:latin typeface="Frutiger Next LT W1G" pitchFamily="34" charset="0"/>
              </a:rPr>
              <a:t>Multiple Departments: </a:t>
            </a:r>
            <a:r>
              <a:rPr lang="en-US" sz="2000" dirty="0" smtClean="0">
                <a:latin typeface="Frutiger Next LT W1G" pitchFamily="34" charset="0"/>
              </a:rPr>
              <a:t>involving multiple departments can spur faster adoption</a:t>
            </a:r>
          </a:p>
          <a:p>
            <a:endParaRPr lang="en-US" sz="2400" dirty="0">
              <a:latin typeface="Frutiger Next LT W1G" pitchFamily="34" charset="0"/>
            </a:endParaRPr>
          </a:p>
          <a:p>
            <a:pPr marL="0" indent="0">
              <a:buNone/>
            </a:pPr>
            <a:endParaRPr lang="en-US" sz="2400" dirty="0">
              <a:latin typeface="Frutiger Next LT W1G" pitchFamily="34" charset="0"/>
            </a:endParaRPr>
          </a:p>
        </p:txBody>
      </p:sp>
      <p:pic>
        <p:nvPicPr>
          <p:cNvPr id="4" name="Picture 2" descr="C:\Users\Brad\AppData\Local\Microsoft\Windows\Temporary Internet Files\Content.IE5\ZHBSDWGL\MC900438736[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82325" y="303211"/>
            <a:ext cx="1786468" cy="133985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6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Rambus </a:t>
            </a:r>
            <a:r>
              <a:rPr lang="en-US" dirty="0" smtClean="0"/>
              <a:t>Agenda</a:t>
            </a:r>
            <a:r>
              <a:rPr lang="en-US" dirty="0" smtClean="0"/>
              <a:t>, </a:t>
            </a:r>
            <a:r>
              <a:rPr lang="en-US" dirty="0" smtClean="0"/>
              <a:t>10/31 </a:t>
            </a:r>
            <a:r>
              <a:rPr lang="en-US" dirty="0" smtClean="0"/>
              <a:t>– </a:t>
            </a:r>
            <a:r>
              <a:rPr lang="en-US" dirty="0" smtClean="0"/>
              <a:t>11/11</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6577241"/>
              </p:ext>
            </p:extLst>
          </p:nvPr>
        </p:nvGraphicFramePr>
        <p:xfrm>
          <a:off x="1225809" y="1486767"/>
          <a:ext cx="10755519" cy="6874515"/>
        </p:xfrm>
        <a:graphic>
          <a:graphicData uri="http://schemas.openxmlformats.org/drawingml/2006/table">
            <a:tbl>
              <a:tblPr firstRow="1" bandRow="1">
                <a:tableStyleId>{5940675A-B579-460E-94D1-54222C63F5DA}</a:tableStyleId>
              </a:tblPr>
              <a:tblGrid>
                <a:gridCol w="2634519"/>
                <a:gridCol w="5229884"/>
                <a:gridCol w="2891116"/>
              </a:tblGrid>
              <a:tr h="660381">
                <a:tc>
                  <a:txBody>
                    <a:bodyPr/>
                    <a:lstStyle/>
                    <a:p>
                      <a:r>
                        <a:rPr lang="en-US" b="1" dirty="0" smtClean="0"/>
                        <a:t>Date</a:t>
                      </a:r>
                      <a:endParaRPr lang="en-US" b="1" dirty="0"/>
                    </a:p>
                  </a:txBody>
                  <a:tcPr anchor="ctr"/>
                </a:tc>
                <a:tc>
                  <a:txBody>
                    <a:bodyPr/>
                    <a:lstStyle/>
                    <a:p>
                      <a:r>
                        <a:rPr lang="en-US" b="1" dirty="0" smtClean="0"/>
                        <a:t>Topic</a:t>
                      </a:r>
                      <a:endParaRPr lang="en-US" b="1" dirty="0"/>
                    </a:p>
                  </a:txBody>
                  <a:tcPr anchor="ctr"/>
                </a:tc>
                <a:tc>
                  <a:txBody>
                    <a:bodyPr/>
                    <a:lstStyle/>
                    <a:p>
                      <a:pPr algn="ctr"/>
                      <a:r>
                        <a:rPr lang="en-US" b="1" dirty="0" smtClean="0"/>
                        <a:t>Attendees</a:t>
                      </a:r>
                      <a:endParaRPr lang="en-US" b="1" dirty="0"/>
                    </a:p>
                  </a:txBody>
                  <a:tcPr anchor="ctr"/>
                </a:tc>
              </a:tr>
              <a:tr h="660381">
                <a:tc>
                  <a:txBody>
                    <a:bodyPr/>
                    <a:lstStyle/>
                    <a:p>
                      <a:r>
                        <a:rPr lang="en-US" sz="3000" b="1" kern="1200" dirty="0" smtClean="0">
                          <a:solidFill>
                            <a:schemeClr val="accent2"/>
                          </a:solidFill>
                          <a:latin typeface="+mn-lt"/>
                          <a:ea typeface="+mn-ea"/>
                          <a:cs typeface="+mn-cs"/>
                        </a:rPr>
                        <a:t>10/31 </a:t>
                      </a:r>
                      <a:r>
                        <a:rPr lang="en-US" sz="3000" b="1" kern="1200" dirty="0" smtClean="0">
                          <a:solidFill>
                            <a:schemeClr val="accent2"/>
                          </a:solidFill>
                          <a:latin typeface="+mn-lt"/>
                          <a:ea typeface="+mn-ea"/>
                          <a:cs typeface="+mn-cs"/>
                        </a:rPr>
                        <a:t>– </a:t>
                      </a:r>
                      <a:r>
                        <a:rPr lang="en-US" sz="3000" b="1" kern="1200" dirty="0" smtClean="0">
                          <a:solidFill>
                            <a:schemeClr val="accent2"/>
                          </a:solidFill>
                          <a:latin typeface="+mn-lt"/>
                          <a:ea typeface="+mn-ea"/>
                          <a:cs typeface="+mn-cs"/>
                        </a:rPr>
                        <a:t>11/2</a:t>
                      </a:r>
                      <a:endParaRPr lang="en-US" sz="3000" b="1" kern="1200" dirty="0">
                        <a:solidFill>
                          <a:schemeClr val="accent2"/>
                        </a:solidFill>
                        <a:latin typeface="+mn-lt"/>
                        <a:ea typeface="+mn-ea"/>
                        <a:cs typeface="+mn-cs"/>
                      </a:endParaRPr>
                    </a:p>
                  </a:txBody>
                  <a:tcPr anchor="ctr"/>
                </a:tc>
                <a:tc>
                  <a:txBody>
                    <a:bodyPr/>
                    <a:lstStyle/>
                    <a:p>
                      <a:r>
                        <a:rPr lang="en-US" sz="3000" dirty="0" smtClean="0"/>
                        <a:t>Training</a:t>
                      </a:r>
                      <a:endParaRPr lang="en-US" sz="3000" dirty="0"/>
                    </a:p>
                  </a:txBody>
                  <a:tcPr anchor="ct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Admins &amp; PM</a:t>
                      </a:r>
                    </a:p>
                  </a:txBody>
                  <a:tcPr anchor="ctr"/>
                </a:tc>
              </a:tr>
              <a:tr h="628066">
                <a:tc>
                  <a: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3000" b="1" kern="1200" dirty="0" smtClean="0">
                          <a:solidFill>
                            <a:schemeClr val="accent1"/>
                          </a:solidFill>
                          <a:latin typeface="+mn-lt"/>
                          <a:ea typeface="+mn-ea"/>
                          <a:cs typeface="+mn-cs"/>
                        </a:rPr>
                        <a:t>11/3 </a:t>
                      </a:r>
                      <a:r>
                        <a:rPr lang="en-US" sz="3000" b="1" kern="1200" dirty="0" smtClean="0">
                          <a:solidFill>
                            <a:schemeClr val="accent1"/>
                          </a:solidFill>
                          <a:latin typeface="+mn-lt"/>
                          <a:ea typeface="+mn-ea"/>
                          <a:cs typeface="+mn-cs"/>
                        </a:rPr>
                        <a:t>– </a:t>
                      </a:r>
                      <a:r>
                        <a:rPr lang="en-US" sz="3000" b="1" kern="1200" dirty="0" smtClean="0">
                          <a:solidFill>
                            <a:schemeClr val="accent1"/>
                          </a:solidFill>
                          <a:latin typeface="+mn-lt"/>
                          <a:ea typeface="+mn-ea"/>
                          <a:cs typeface="+mn-cs"/>
                        </a:rPr>
                        <a:t>11/4</a:t>
                      </a:r>
                      <a:endParaRPr lang="en-US" sz="3000" b="1" kern="1200" dirty="0" smtClean="0">
                        <a:solidFill>
                          <a:schemeClr val="accent1"/>
                        </a:solidFill>
                        <a:latin typeface="+mn-lt"/>
                        <a:ea typeface="+mn-ea"/>
                        <a:cs typeface="+mn-cs"/>
                      </a:endParaRPr>
                    </a:p>
                  </a:txBody>
                  <a:tcPr anchor="ctr"/>
                </a:tc>
                <a:tc>
                  <a: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3000" dirty="0" smtClean="0"/>
                        <a:t>Mapping</a:t>
                      </a:r>
                    </a:p>
                  </a:txBody>
                  <a:tcPr anchor="ct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Core Team + Stakeholders (+ Sponsors)</a:t>
                      </a:r>
                    </a:p>
                  </a:txBody>
                  <a:tcPr anchor="ctr"/>
                </a:tc>
              </a:tr>
              <a:tr h="628066">
                <a:tc>
                  <a:txBody>
                    <a:bodyPr/>
                    <a:lstStyle/>
                    <a:p>
                      <a:r>
                        <a:rPr lang="en-US" sz="3000" b="1" kern="1200" dirty="0" smtClean="0">
                          <a:solidFill>
                            <a:schemeClr val="accent1"/>
                          </a:solidFill>
                          <a:latin typeface="+mn-lt"/>
                          <a:ea typeface="+mn-ea"/>
                          <a:cs typeface="+mn-cs"/>
                        </a:rPr>
                        <a:t>11/7</a:t>
                      </a:r>
                      <a:endParaRPr lang="en-US" sz="3000" b="1" i="0" kern="1200" baseline="0" dirty="0">
                        <a:solidFill>
                          <a:srgbClr val="FFC000"/>
                        </a:solidFill>
                        <a:latin typeface="+mn-lt"/>
                        <a:ea typeface="+mn-ea"/>
                        <a:cs typeface="Frutiger Next LT W1G"/>
                      </a:endParaRPr>
                    </a:p>
                  </a:txBody>
                  <a:tcPr anchor="ctr">
                    <a:solidFill>
                      <a:schemeClr val="bg1">
                        <a:lumMod val="85000"/>
                      </a:schemeClr>
                    </a:solidFill>
                  </a:tcPr>
                </a:tc>
                <a:tc>
                  <a:txBody>
                    <a:bodyPr/>
                    <a:lstStyle/>
                    <a:p>
                      <a:r>
                        <a:rPr lang="en-US" sz="3000" dirty="0" smtClean="0"/>
                        <a:t>Mapping Finalization</a:t>
                      </a:r>
                      <a:endParaRPr lang="en-US" sz="3000" dirty="0" smtClean="0"/>
                    </a:p>
                  </a:txBody>
                  <a:tcPr anchor="ctr">
                    <a:solidFill>
                      <a:schemeClr val="bg1">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endParaRPr lang="en-US" sz="3000" kern="1200" dirty="0" smtClean="0">
                        <a:solidFill>
                          <a:schemeClr val="tx1"/>
                        </a:solidFill>
                        <a:latin typeface="+mn-lt"/>
                        <a:ea typeface="+mn-ea"/>
                        <a:cs typeface="+mn-cs"/>
                      </a:endParaRPr>
                    </a:p>
                  </a:txBody>
                  <a:tcPr anchor="ctr">
                    <a:solidFill>
                      <a:schemeClr val="bg1">
                        <a:lumMod val="85000"/>
                      </a:schemeClr>
                    </a:solidFill>
                  </a:tcPr>
                </a:tc>
              </a:tr>
              <a:tr h="660381">
                <a:tc>
                  <a:txBody>
                    <a:bodyPr/>
                    <a:lstStyle/>
                    <a:p>
                      <a:r>
                        <a:rPr lang="en-US" sz="3000" b="1" i="0" kern="1200" baseline="0" dirty="0" smtClean="0">
                          <a:solidFill>
                            <a:srgbClr val="FFC000"/>
                          </a:solidFill>
                          <a:latin typeface="+mn-lt"/>
                          <a:ea typeface="+mn-ea"/>
                          <a:cs typeface="Frutiger Next LT W1G"/>
                        </a:rPr>
                        <a:t>11/8</a:t>
                      </a:r>
                      <a:endParaRPr lang="en-US" sz="3000" b="1" i="0" kern="1200" baseline="0" dirty="0" smtClean="0">
                        <a:solidFill>
                          <a:srgbClr val="FFC000"/>
                        </a:solidFill>
                        <a:latin typeface="+mn-lt"/>
                        <a:ea typeface="+mn-ea"/>
                        <a:cs typeface="Frutiger Next LT W1G"/>
                      </a:endParaRPr>
                    </a:p>
                  </a:txBody>
                  <a:tcPr anchor="ctr">
                    <a:solidFill>
                      <a:schemeClr val="bg1">
                        <a:lumMod val="85000"/>
                      </a:schemeClr>
                    </a:solidFill>
                  </a:tcPr>
                </a:tc>
                <a:tc>
                  <a:txBody>
                    <a:bodyPr/>
                    <a:lstStyle/>
                    <a:p>
                      <a:r>
                        <a:rPr lang="en-US" sz="3000" dirty="0" smtClean="0"/>
                        <a:t>Configuration:</a:t>
                      </a:r>
                      <a:r>
                        <a:rPr lang="en-US" sz="3000" baseline="0" dirty="0" smtClean="0"/>
                        <a:t> Items &amp; BOMs</a:t>
                      </a:r>
                      <a:endParaRPr lang="en-US" sz="3000" dirty="0" smtClean="0"/>
                    </a:p>
                  </a:txBody>
                  <a:tcPr anchor="ctr">
                    <a:solidFill>
                      <a:schemeClr val="bg1">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endParaRPr lang="en-US" sz="3000" kern="1200" dirty="0" smtClean="0">
                        <a:solidFill>
                          <a:schemeClr val="tx1"/>
                        </a:solidFill>
                        <a:latin typeface="+mn-lt"/>
                        <a:ea typeface="+mn-ea"/>
                        <a:cs typeface="+mn-cs"/>
                      </a:endParaRPr>
                    </a:p>
                  </a:txBody>
                  <a:tcPr anchor="ctr">
                    <a:solidFill>
                      <a:schemeClr val="bg1">
                        <a:lumMod val="85000"/>
                      </a:schemeClr>
                    </a:solidFill>
                  </a:tcPr>
                </a:tc>
              </a:tr>
              <a:tr h="669613">
                <a:tc>
                  <a:txBody>
                    <a:bodyPr/>
                    <a:lstStyle/>
                    <a:p>
                      <a:r>
                        <a:rPr lang="en-US" sz="3000" b="1" i="0" kern="1200" baseline="0" dirty="0" smtClean="0">
                          <a:solidFill>
                            <a:srgbClr val="FFC000"/>
                          </a:solidFill>
                          <a:latin typeface="+mn-lt"/>
                          <a:ea typeface="+mn-ea"/>
                          <a:cs typeface="Frutiger Next LT W1G"/>
                        </a:rPr>
                        <a:t>11/9</a:t>
                      </a:r>
                      <a:endParaRPr lang="en-US" sz="3000" b="1" i="0" kern="1200" baseline="0" dirty="0" smtClean="0">
                        <a:solidFill>
                          <a:srgbClr val="FFC000"/>
                        </a:solidFill>
                        <a:latin typeface="+mn-lt"/>
                        <a:ea typeface="+mn-ea"/>
                        <a:cs typeface="Frutiger Next LT W1G"/>
                      </a:endParaRPr>
                    </a:p>
                  </a:txBody>
                  <a:tcPr anchor="ctr">
                    <a:solidFill>
                      <a:schemeClr val="bg1">
                        <a:lumMod val="85000"/>
                      </a:schemeClr>
                    </a:solidFill>
                  </a:tcPr>
                </a:tc>
                <a:tc>
                  <a:txBody>
                    <a:bodyPr/>
                    <a:lstStyle/>
                    <a:p>
                      <a:r>
                        <a:rPr lang="en-US" sz="3000" dirty="0" smtClean="0"/>
                        <a:t>Configuration:</a:t>
                      </a:r>
                      <a:r>
                        <a:rPr lang="en-US" sz="3000" baseline="0" dirty="0" smtClean="0"/>
                        <a:t> </a:t>
                      </a:r>
                      <a:r>
                        <a:rPr lang="en-US" sz="3000" baseline="0" dirty="0" smtClean="0"/>
                        <a:t>Change Mgmt</a:t>
                      </a:r>
                      <a:endParaRPr lang="en-US" sz="3000" dirty="0" smtClean="0"/>
                    </a:p>
                  </a:txBody>
                  <a:tcPr anchor="ctr">
                    <a:solidFill>
                      <a:schemeClr val="bg1">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p>
                  </a:txBody>
                  <a:tcPr anchor="ctr">
                    <a:solidFill>
                      <a:schemeClr val="bg1">
                        <a:lumMod val="85000"/>
                      </a:schemeClr>
                    </a:solidFill>
                  </a:tcPr>
                </a:tc>
              </a:tr>
              <a:tr h="669613">
                <a:tc>
                  <a:txBody>
                    <a:bodyPr/>
                    <a:lstStyle/>
                    <a:p>
                      <a:r>
                        <a:rPr lang="en-US" sz="3000" b="1" i="0" kern="1200" baseline="0" dirty="0" smtClean="0">
                          <a:solidFill>
                            <a:srgbClr val="FFC000"/>
                          </a:solidFill>
                          <a:latin typeface="+mn-lt"/>
                          <a:ea typeface="+mn-ea"/>
                          <a:cs typeface="Frutiger Next LT W1G"/>
                        </a:rPr>
                        <a:t>11/10</a:t>
                      </a:r>
                      <a:endParaRPr lang="en-US" sz="3000" b="1" i="0" kern="1200" baseline="0" dirty="0" smtClean="0">
                        <a:solidFill>
                          <a:srgbClr val="FFC000"/>
                        </a:solidFill>
                        <a:latin typeface="+mn-lt"/>
                        <a:ea typeface="+mn-ea"/>
                        <a:cs typeface="Frutiger Next LT W1G"/>
                      </a:endParaRPr>
                    </a:p>
                  </a:txBody>
                  <a:tcPr anchor="ctr">
                    <a:solidFill>
                      <a:schemeClr val="bg1">
                        <a:lumMod val="85000"/>
                      </a:schemeClr>
                    </a:solidFill>
                  </a:tcPr>
                </a:tc>
                <a:tc>
                  <a:txBody>
                    <a:bodyPr/>
                    <a:lstStyle/>
                    <a:p>
                      <a:r>
                        <a:rPr lang="en-US" sz="3000" dirty="0" smtClean="0"/>
                        <a:t>Configuration:</a:t>
                      </a:r>
                      <a:r>
                        <a:rPr lang="en-US" sz="3000" baseline="0" dirty="0" smtClean="0"/>
                        <a:t> </a:t>
                      </a:r>
                      <a:r>
                        <a:rPr lang="en-US" sz="3000" baseline="0" dirty="0" smtClean="0"/>
                        <a:t>Doc Mgmt</a:t>
                      </a:r>
                      <a:endParaRPr lang="en-US" sz="3000" dirty="0" smtClean="0"/>
                    </a:p>
                  </a:txBody>
                  <a:tcPr anchor="ctr">
                    <a:solidFill>
                      <a:schemeClr val="bg1">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p>
                  </a:txBody>
                  <a:tcPr anchor="ctr">
                    <a:solidFill>
                      <a:schemeClr val="bg1">
                        <a:lumMod val="85000"/>
                      </a:schemeClr>
                    </a:solidFill>
                  </a:tcPr>
                </a:tc>
              </a:tr>
              <a:tr h="669613">
                <a:tc>
                  <a:txBody>
                    <a:bodyPr/>
                    <a:lstStyle/>
                    <a:p>
                      <a:r>
                        <a:rPr lang="en-US" sz="3000" b="1" i="0" kern="1200" baseline="0" dirty="0" smtClean="0">
                          <a:solidFill>
                            <a:srgbClr val="FFC000"/>
                          </a:solidFill>
                          <a:latin typeface="+mn-lt"/>
                          <a:ea typeface="+mn-ea"/>
                          <a:cs typeface="Frutiger Next LT W1G"/>
                        </a:rPr>
                        <a:t>11/11</a:t>
                      </a:r>
                      <a:endParaRPr lang="en-US" sz="3000" b="1" i="0" kern="1200" baseline="0" dirty="0" smtClean="0">
                        <a:solidFill>
                          <a:srgbClr val="FFC000"/>
                        </a:solidFill>
                        <a:latin typeface="+mn-lt"/>
                        <a:ea typeface="+mn-ea"/>
                        <a:cs typeface="Frutiger Next LT W1G"/>
                      </a:endParaRPr>
                    </a:p>
                  </a:txBody>
                  <a:tcPr anchor="ctr">
                    <a:solidFill>
                      <a:schemeClr val="bg1">
                        <a:lumMod val="85000"/>
                      </a:schemeClr>
                    </a:solidFill>
                  </a:tcPr>
                </a:tc>
                <a:tc>
                  <a:txBody>
                    <a:bodyPr/>
                    <a:lstStyle/>
                    <a:p>
                      <a:r>
                        <a:rPr lang="en-US" sz="3000" dirty="0" smtClean="0"/>
                        <a:t>Configuration:</a:t>
                      </a:r>
                      <a:r>
                        <a:rPr lang="en-US" sz="3000" baseline="0" dirty="0" smtClean="0"/>
                        <a:t> </a:t>
                      </a:r>
                      <a:r>
                        <a:rPr lang="en-US" sz="3000" baseline="0" dirty="0" smtClean="0"/>
                        <a:t>Product Mgmt and</a:t>
                      </a:r>
                    </a:p>
                    <a:p>
                      <a:r>
                        <a:rPr lang="en-US" sz="3000" baseline="0" dirty="0" smtClean="0"/>
                        <a:t>Preliminary Config Review</a:t>
                      </a:r>
                      <a:endParaRPr lang="en-US" sz="3000" dirty="0" smtClean="0"/>
                    </a:p>
                  </a:txBody>
                  <a:tcPr anchor="ctr">
                    <a:solidFill>
                      <a:schemeClr val="bg1">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p>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and</a:t>
                      </a:r>
                    </a:p>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Admins &amp; PM</a:t>
                      </a:r>
                      <a:endParaRPr lang="en-US" sz="3000" kern="1200" dirty="0" smtClean="0">
                        <a:solidFill>
                          <a:schemeClr val="tx1"/>
                        </a:solidFill>
                        <a:latin typeface="+mn-lt"/>
                        <a:ea typeface="+mn-ea"/>
                        <a:cs typeface="+mn-cs"/>
                      </a:endParaRPr>
                    </a:p>
                  </a:txBody>
                  <a:tcPr anchor="ctr">
                    <a:solidFill>
                      <a:schemeClr val="bg1">
                        <a:lumMod val="85000"/>
                      </a:schemeClr>
                    </a:solidFill>
                  </a:tcPr>
                </a:tc>
              </a:tr>
            </a:tbl>
          </a:graphicData>
        </a:graphic>
      </p:graphicFrame>
    </p:spTree>
    <p:extLst>
      <p:ext uri="{BB962C8B-B14F-4D97-AF65-F5344CB8AC3E}">
        <p14:creationId xmlns:p14="http://schemas.microsoft.com/office/powerpoint/2010/main" val="2874866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Rambus  NPI Agenda, 6/9 – 6/24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58809191"/>
              </p:ext>
            </p:extLst>
          </p:nvPr>
        </p:nvGraphicFramePr>
        <p:xfrm>
          <a:off x="1225810" y="1486767"/>
          <a:ext cx="9982768" cy="5992489"/>
        </p:xfrm>
        <a:graphic>
          <a:graphicData uri="http://schemas.openxmlformats.org/drawingml/2006/table">
            <a:tbl>
              <a:tblPr firstRow="1" bandRow="1">
                <a:tableStyleId>{5940675A-B579-460E-94D1-54222C63F5DA}</a:tableStyleId>
              </a:tblPr>
              <a:tblGrid>
                <a:gridCol w="2562419"/>
                <a:gridCol w="4005942"/>
                <a:gridCol w="3414407"/>
              </a:tblGrid>
              <a:tr h="660381">
                <a:tc>
                  <a:txBody>
                    <a:bodyPr/>
                    <a:lstStyle/>
                    <a:p>
                      <a:r>
                        <a:rPr lang="en-US" b="1" dirty="0" smtClean="0"/>
                        <a:t>Time</a:t>
                      </a:r>
                      <a:endParaRPr lang="en-US" b="1" dirty="0"/>
                    </a:p>
                  </a:txBody>
                  <a:tcPr anchor="ctr"/>
                </a:tc>
                <a:tc>
                  <a:txBody>
                    <a:bodyPr/>
                    <a:lstStyle/>
                    <a:p>
                      <a:r>
                        <a:rPr lang="en-US" b="1" dirty="0" smtClean="0"/>
                        <a:t>Topic</a:t>
                      </a:r>
                      <a:endParaRPr lang="en-US" b="1" dirty="0"/>
                    </a:p>
                  </a:txBody>
                  <a:tcPr anchor="ctr"/>
                </a:tc>
                <a:tc>
                  <a:txBody>
                    <a:bodyPr/>
                    <a:lstStyle/>
                    <a:p>
                      <a:pPr algn="ctr"/>
                      <a:r>
                        <a:rPr lang="en-US" b="1" dirty="0" smtClean="0"/>
                        <a:t>Attendees</a:t>
                      </a:r>
                      <a:endParaRPr lang="en-US" b="1" dirty="0"/>
                    </a:p>
                  </a:txBody>
                  <a:tcPr anchor="ctr"/>
                </a:tc>
              </a:tr>
              <a:tr h="660381">
                <a:tc>
                  <a:txBody>
                    <a:bodyPr/>
                    <a:lstStyle/>
                    <a:p>
                      <a:r>
                        <a:rPr lang="en-US" sz="3000" b="1" i="0" kern="1200" baseline="0" dirty="0" smtClean="0">
                          <a:solidFill>
                            <a:srgbClr val="FFC000"/>
                          </a:solidFill>
                          <a:latin typeface="+mn-lt"/>
                          <a:ea typeface="+mn-ea"/>
                          <a:cs typeface="Frutiger Next LT W1G"/>
                        </a:rPr>
                        <a:t>6/9</a:t>
                      </a:r>
                      <a:endParaRPr lang="en-US" sz="3000" b="1" i="0" kern="1200" baseline="0" dirty="0">
                        <a:solidFill>
                          <a:srgbClr val="FFC000"/>
                        </a:solidFill>
                        <a:latin typeface="+mn-lt"/>
                        <a:ea typeface="+mn-ea"/>
                        <a:cs typeface="Frutiger Next LT W1G"/>
                      </a:endParaRPr>
                    </a:p>
                  </a:txBody>
                  <a:tcPr anchor="ctr">
                    <a:solidFill>
                      <a:schemeClr val="bg2">
                        <a:lumMod val="85000"/>
                      </a:schemeClr>
                    </a:solidFill>
                  </a:tcPr>
                </a:tc>
                <a:tc>
                  <a:txBody>
                    <a:bodyPr/>
                    <a:lstStyle/>
                    <a:p>
                      <a:r>
                        <a:rPr lang="en-US" sz="3000" dirty="0" smtClean="0"/>
                        <a:t>Configuration</a:t>
                      </a:r>
                      <a:endParaRPr lang="en-US" sz="3000" dirty="0"/>
                    </a:p>
                  </a:txBody>
                  <a:tcPr anchor="ctr">
                    <a:solidFill>
                      <a:schemeClr val="bg2">
                        <a:lumMod val="85000"/>
                      </a:schemeClr>
                    </a:solidFill>
                  </a:tcPr>
                </a:tc>
                <a:tc>
                  <a:txBody>
                    <a:bodyPr/>
                    <a:lstStyle/>
                    <a:p>
                      <a:pPr algn="ctr"/>
                      <a:r>
                        <a:rPr lang="en-US" sz="3000" kern="1200" dirty="0" smtClean="0">
                          <a:solidFill>
                            <a:schemeClr val="tx1"/>
                          </a:solidFill>
                          <a:latin typeface="+mn-lt"/>
                          <a:ea typeface="+mn-ea"/>
                          <a:cs typeface="+mn-cs"/>
                        </a:rPr>
                        <a:t>Consultant</a:t>
                      </a:r>
                      <a:endParaRPr lang="en-US" sz="3000" kern="1200" dirty="0">
                        <a:solidFill>
                          <a:schemeClr val="tx1"/>
                        </a:solidFill>
                        <a:latin typeface="+mn-lt"/>
                        <a:ea typeface="+mn-ea"/>
                        <a:cs typeface="+mn-cs"/>
                      </a:endParaRPr>
                    </a:p>
                  </a:txBody>
                  <a:tcPr anchor="ctr">
                    <a:solidFill>
                      <a:schemeClr val="bg2">
                        <a:lumMod val="85000"/>
                      </a:schemeClr>
                    </a:solidFill>
                  </a:tcPr>
                </a:tc>
              </a:tr>
              <a:tr h="660381">
                <a:tc>
                  <a:txBody>
                    <a:bodyPr/>
                    <a:lstStyle/>
                    <a:p>
                      <a:r>
                        <a:rPr lang="en-US" sz="3000" b="1" kern="1200" dirty="0" smtClean="0">
                          <a:solidFill>
                            <a:schemeClr val="accent2"/>
                          </a:solidFill>
                          <a:latin typeface="+mn-lt"/>
                          <a:ea typeface="+mn-ea"/>
                          <a:cs typeface="+mn-cs"/>
                        </a:rPr>
                        <a:t>6/10</a:t>
                      </a:r>
                      <a:endParaRPr lang="en-US" sz="3000" b="1" kern="1200" dirty="0">
                        <a:solidFill>
                          <a:schemeClr val="accent2"/>
                        </a:solidFill>
                        <a:latin typeface="+mn-lt"/>
                        <a:ea typeface="+mn-ea"/>
                        <a:cs typeface="+mn-cs"/>
                      </a:endParaRPr>
                    </a:p>
                  </a:txBody>
                  <a:tcPr anchor="ctr">
                    <a:solidFill>
                      <a:schemeClr val="bg2">
                        <a:lumMod val="85000"/>
                      </a:schemeClr>
                    </a:solidFill>
                  </a:tcPr>
                </a:tc>
                <a:tc>
                  <a:txBody>
                    <a:bodyPr/>
                    <a:lstStyle/>
                    <a:p>
                      <a:r>
                        <a:rPr lang="en-US" sz="3000" dirty="0" smtClean="0"/>
                        <a:t>Create Wrap Up PPT</a:t>
                      </a:r>
                      <a:endParaRPr lang="en-US" sz="3000" dirty="0"/>
                    </a:p>
                  </a:txBody>
                  <a:tcPr anchor="ctr">
                    <a:solidFill>
                      <a:schemeClr val="bg2">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p>
                  </a:txBody>
                  <a:tcPr anchor="ctr">
                    <a:solidFill>
                      <a:schemeClr val="bg2">
                        <a:lumMod val="85000"/>
                      </a:schemeClr>
                    </a:solidFill>
                  </a:tcPr>
                </a:tc>
              </a:tr>
              <a:tr h="628066">
                <a:tc>
                  <a: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3000" b="1" kern="1200" dirty="0" smtClean="0">
                          <a:solidFill>
                            <a:schemeClr val="accent2"/>
                          </a:solidFill>
                          <a:latin typeface="+mn-lt"/>
                          <a:ea typeface="+mn-ea"/>
                          <a:cs typeface="+mn-cs"/>
                        </a:rPr>
                        <a:t>6/10</a:t>
                      </a:r>
                    </a:p>
                  </a:txBody>
                  <a:tcPr anchor="ctr">
                    <a:solidFill>
                      <a:schemeClr val="bg2">
                        <a:lumMod val="85000"/>
                      </a:schemeClr>
                    </a:solidFill>
                  </a:tcPr>
                </a:tc>
                <a:tc>
                  <a: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3000" dirty="0" smtClean="0"/>
                        <a:t>Final Testing</a:t>
                      </a:r>
                    </a:p>
                  </a:txBody>
                  <a:tcPr anchor="ctr">
                    <a:solidFill>
                      <a:schemeClr val="bg2">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Core Team</a:t>
                      </a:r>
                    </a:p>
                  </a:txBody>
                  <a:tcPr anchor="ctr">
                    <a:solidFill>
                      <a:schemeClr val="bg2">
                        <a:lumMod val="85000"/>
                      </a:schemeClr>
                    </a:solidFill>
                  </a:tcPr>
                </a:tc>
              </a:tr>
              <a:tr h="628066">
                <a:tc>
                  <a:txBody>
                    <a:bodyPr/>
                    <a:lstStyle/>
                    <a:p>
                      <a:r>
                        <a:rPr lang="en-US" sz="3000" b="1" i="0" kern="1200" baseline="0" dirty="0" smtClean="0">
                          <a:solidFill>
                            <a:srgbClr val="FFC000"/>
                          </a:solidFill>
                          <a:latin typeface="+mn-lt"/>
                          <a:ea typeface="+mn-ea"/>
                          <a:cs typeface="Frutiger Next LT W1G"/>
                        </a:rPr>
                        <a:t>6/13</a:t>
                      </a:r>
                    </a:p>
                    <a:p>
                      <a:r>
                        <a:rPr lang="en-US" sz="3000" b="1" kern="1200" dirty="0" smtClean="0">
                          <a:solidFill>
                            <a:schemeClr val="accent2"/>
                          </a:solidFill>
                          <a:latin typeface="+mn-lt"/>
                          <a:ea typeface="+mn-ea"/>
                          <a:cs typeface="+mn-cs"/>
                        </a:rPr>
                        <a:t>6/14</a:t>
                      </a:r>
                    </a:p>
                    <a:p>
                      <a:r>
                        <a:rPr lang="en-US" sz="3000" b="1" i="0" kern="1200" baseline="0" dirty="0" smtClean="0">
                          <a:solidFill>
                            <a:srgbClr val="FFC000"/>
                          </a:solidFill>
                          <a:latin typeface="+mn-lt"/>
                          <a:ea typeface="+mn-ea"/>
                          <a:cs typeface="Frutiger Next LT W1G"/>
                        </a:rPr>
                        <a:t>6/15</a:t>
                      </a:r>
                      <a:endParaRPr lang="en-US" sz="3000" b="1" i="0" kern="1200" baseline="0" dirty="0">
                        <a:solidFill>
                          <a:srgbClr val="FFC000"/>
                        </a:solidFill>
                        <a:latin typeface="+mn-lt"/>
                        <a:ea typeface="+mn-ea"/>
                        <a:cs typeface="Frutiger Next LT W1G"/>
                      </a:endParaRPr>
                    </a:p>
                  </a:txBody>
                  <a:tcPr anchor="ctr"/>
                </a:tc>
                <a:tc>
                  <a:txBody>
                    <a:bodyPr/>
                    <a:lstStyle/>
                    <a:p>
                      <a:r>
                        <a:rPr lang="en-US" sz="3000" dirty="0" smtClean="0"/>
                        <a:t>Finalize Config</a:t>
                      </a:r>
                    </a:p>
                    <a:p>
                      <a:r>
                        <a:rPr lang="en-US" sz="3000" dirty="0" smtClean="0"/>
                        <a:t>Wrap Up &amp; Handover</a:t>
                      </a:r>
                    </a:p>
                    <a:p>
                      <a:r>
                        <a:rPr lang="en-US" sz="3000" dirty="0" smtClean="0"/>
                        <a:t>Begin UAT Support</a:t>
                      </a:r>
                    </a:p>
                  </a:txBody>
                  <a:tcPr anchor="ct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Core Team</a:t>
                      </a:r>
                    </a:p>
                  </a:txBody>
                  <a:tcPr anchor="ctr"/>
                </a:tc>
              </a:tr>
              <a:tr h="660381">
                <a:tc>
                  <a: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3000" b="1" kern="1200" dirty="0" smtClean="0">
                          <a:solidFill>
                            <a:schemeClr val="accent2"/>
                          </a:solidFill>
                          <a:latin typeface="+mn-lt"/>
                          <a:ea typeface="+mn-ea"/>
                          <a:cs typeface="+mn-cs"/>
                        </a:rPr>
                        <a:t>6/14 – 6/24</a:t>
                      </a:r>
                    </a:p>
                    <a:p>
                      <a:endParaRPr lang="en-US" sz="3000" b="1" i="0" kern="1200" baseline="0" dirty="0" smtClean="0">
                        <a:solidFill>
                          <a:srgbClr val="FFC000"/>
                        </a:solidFill>
                        <a:latin typeface="+mn-lt"/>
                        <a:ea typeface="+mn-ea"/>
                        <a:cs typeface="Frutiger Next LT W1G"/>
                      </a:endParaRPr>
                    </a:p>
                    <a:p>
                      <a:pPr marL="0" marR="0" indent="0" algn="l" defTabSz="812810" rtl="0" eaLnBrk="1" fontAlgn="auto" latinLnBrk="0" hangingPunct="1">
                        <a:lnSpc>
                          <a:spcPct val="100000"/>
                        </a:lnSpc>
                        <a:spcBef>
                          <a:spcPts val="0"/>
                        </a:spcBef>
                        <a:spcAft>
                          <a:spcPts val="0"/>
                        </a:spcAft>
                        <a:buClrTx/>
                        <a:buSzTx/>
                        <a:buFontTx/>
                        <a:buNone/>
                        <a:tabLst/>
                        <a:defRPr/>
                      </a:pPr>
                      <a:r>
                        <a:rPr lang="en-US" sz="3000" b="1" kern="1200" dirty="0" smtClean="0">
                          <a:solidFill>
                            <a:schemeClr val="accent2"/>
                          </a:solidFill>
                          <a:latin typeface="+mn-lt"/>
                          <a:ea typeface="+mn-ea"/>
                          <a:cs typeface="+mn-cs"/>
                        </a:rPr>
                        <a:t>6/20 – 6/24</a:t>
                      </a:r>
                      <a:endParaRPr lang="en-US" sz="3000" b="1" kern="1200" dirty="0">
                        <a:solidFill>
                          <a:schemeClr val="accent2"/>
                        </a:solidFill>
                        <a:latin typeface="+mn-lt"/>
                        <a:ea typeface="+mn-ea"/>
                        <a:cs typeface="+mn-cs"/>
                      </a:endParaRPr>
                    </a:p>
                  </a:txBody>
                  <a:tcPr anchor="ctr">
                    <a:solidFill>
                      <a:schemeClr val="bg2">
                        <a:lumMod val="85000"/>
                      </a:schemeClr>
                    </a:solidFill>
                  </a:tcPr>
                </a:tc>
                <a:tc>
                  <a:txBody>
                    <a:bodyPr/>
                    <a:lstStyle/>
                    <a:p>
                      <a:r>
                        <a:rPr lang="en-US" sz="3000" dirty="0" smtClean="0"/>
                        <a:t>Pilot Run</a:t>
                      </a:r>
                    </a:p>
                    <a:p>
                      <a:endParaRPr lang="en-US" sz="3000" dirty="0" smtClean="0"/>
                    </a:p>
                    <a:p>
                      <a:r>
                        <a:rPr lang="en-US" sz="3000" dirty="0" smtClean="0"/>
                        <a:t>UAT Support (8</a:t>
                      </a:r>
                      <a:r>
                        <a:rPr lang="en-US" sz="3000" baseline="0" dirty="0" smtClean="0"/>
                        <a:t> hours)</a:t>
                      </a:r>
                      <a:endParaRPr lang="en-US" sz="3000" dirty="0" smtClean="0"/>
                    </a:p>
                  </a:txBody>
                  <a:tcPr anchor="ctr">
                    <a:solidFill>
                      <a:schemeClr val="bg2">
                        <a:lumMod val="85000"/>
                      </a:schemeClr>
                    </a:solidFill>
                  </a:tcPr>
                </a:tc>
                <a:tc>
                  <a:txBody>
                    <a:bodyPr/>
                    <a:lstStyle/>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Core Team + Stakeholders </a:t>
                      </a:r>
                    </a:p>
                    <a:p>
                      <a:pPr marL="0" marR="0" indent="0" algn="ctr" defTabSz="812810" rtl="0" eaLnBrk="1" fontAlgn="auto" latinLnBrk="0" hangingPunct="1">
                        <a:lnSpc>
                          <a:spcPct val="100000"/>
                        </a:lnSpc>
                        <a:spcBef>
                          <a:spcPts val="0"/>
                        </a:spcBef>
                        <a:spcAft>
                          <a:spcPts val="0"/>
                        </a:spcAft>
                        <a:buClrTx/>
                        <a:buSzTx/>
                        <a:buFontTx/>
                        <a:buNone/>
                        <a:tabLst/>
                        <a:defRPr/>
                      </a:pPr>
                      <a:endParaRPr lang="en-US" sz="3000" kern="1200" dirty="0" smtClean="0">
                        <a:solidFill>
                          <a:schemeClr val="tx1"/>
                        </a:solidFill>
                        <a:latin typeface="+mn-lt"/>
                        <a:ea typeface="+mn-ea"/>
                        <a:cs typeface="+mn-cs"/>
                      </a:endParaRPr>
                    </a:p>
                    <a:p>
                      <a:pPr marL="0" marR="0" indent="0" algn="ctr" defTabSz="812810" rtl="0" eaLnBrk="1" fontAlgn="auto" latinLnBrk="0" hangingPunct="1">
                        <a:lnSpc>
                          <a:spcPct val="100000"/>
                        </a:lnSpc>
                        <a:spcBef>
                          <a:spcPts val="0"/>
                        </a:spcBef>
                        <a:spcAft>
                          <a:spcPts val="0"/>
                        </a:spcAft>
                        <a:buClrTx/>
                        <a:buSzTx/>
                        <a:buFontTx/>
                        <a:buNone/>
                        <a:tabLst/>
                        <a:defRPr/>
                      </a:pPr>
                      <a:r>
                        <a:rPr lang="en-US" sz="3000" kern="1200" dirty="0" smtClean="0">
                          <a:solidFill>
                            <a:schemeClr val="tx1"/>
                          </a:solidFill>
                          <a:latin typeface="+mn-lt"/>
                          <a:ea typeface="+mn-ea"/>
                          <a:cs typeface="+mn-cs"/>
                        </a:rPr>
                        <a:t>Consultant</a:t>
                      </a:r>
                    </a:p>
                  </a:txBody>
                  <a:tcPr anchor="ctr">
                    <a:solidFill>
                      <a:schemeClr val="bg2">
                        <a:lumMod val="85000"/>
                      </a:schemeClr>
                    </a:solidFill>
                  </a:tcPr>
                </a:tc>
              </a:tr>
            </a:tbl>
          </a:graphicData>
        </a:graphic>
      </p:graphicFrame>
    </p:spTree>
    <p:extLst>
      <p:ext uri="{BB962C8B-B14F-4D97-AF65-F5344CB8AC3E}">
        <p14:creationId xmlns:p14="http://schemas.microsoft.com/office/powerpoint/2010/main" val="181669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nSpc>
                <a:spcPct val="150000"/>
              </a:lnSpc>
            </a:pPr>
            <a:r>
              <a:rPr lang="en-US" sz="4400" dirty="0" smtClean="0"/>
              <a:t>Purpose </a:t>
            </a:r>
            <a:r>
              <a:rPr lang="en-US" sz="4400" dirty="0"/>
              <a:t>and </a:t>
            </a:r>
            <a:r>
              <a:rPr lang="en-US" sz="4400" dirty="0" smtClean="0"/>
              <a:t>Objectives</a:t>
            </a:r>
          </a:p>
          <a:p>
            <a:pPr lvl="0">
              <a:lnSpc>
                <a:spcPct val="150000"/>
              </a:lnSpc>
            </a:pPr>
            <a:r>
              <a:rPr lang="en-US" sz="4400" dirty="0" smtClean="0"/>
              <a:t>Materials</a:t>
            </a:r>
          </a:p>
          <a:p>
            <a:pPr lvl="1"/>
            <a:r>
              <a:rPr lang="en-US" dirty="0" smtClean="0"/>
              <a:t>Quick </a:t>
            </a:r>
            <a:r>
              <a:rPr lang="en-US" dirty="0"/>
              <a:t>Reference </a:t>
            </a:r>
            <a:r>
              <a:rPr lang="en-US" dirty="0" smtClean="0"/>
              <a:t>Guide</a:t>
            </a:r>
            <a:endParaRPr lang="en-US" dirty="0"/>
          </a:p>
          <a:p>
            <a:pPr lvl="1"/>
            <a:r>
              <a:rPr lang="en-US" dirty="0"/>
              <a:t>“Every Expert was once a Novice</a:t>
            </a:r>
            <a:r>
              <a:rPr lang="en-US" dirty="0" smtClean="0"/>
              <a:t>”</a:t>
            </a:r>
          </a:p>
          <a:p>
            <a:pPr lvl="1"/>
            <a:r>
              <a:rPr lang="en-US" dirty="0" smtClean="0"/>
              <a:t>Intro &amp; Overview Slides </a:t>
            </a:r>
          </a:p>
          <a:p>
            <a:pPr lvl="1"/>
            <a:r>
              <a:rPr lang="en-US" dirty="0" smtClean="0"/>
              <a:t>Autodesk Fusion Lifecycle </a:t>
            </a:r>
            <a:r>
              <a:rPr lang="en-US" dirty="0"/>
              <a:t>Training Tenant </a:t>
            </a:r>
            <a:r>
              <a:rPr lang="en-US" dirty="0" smtClean="0"/>
              <a:t>URL </a:t>
            </a:r>
          </a:p>
          <a:p>
            <a:endParaRPr lang="en-US" sz="4400" dirty="0" smtClean="0"/>
          </a:p>
          <a:p>
            <a:r>
              <a:rPr lang="en-US" sz="4400" dirty="0" smtClean="0"/>
              <a:t>Ground </a:t>
            </a:r>
            <a:r>
              <a:rPr lang="en-US" sz="4400" dirty="0"/>
              <a:t>Rules</a:t>
            </a:r>
          </a:p>
          <a:p>
            <a:pPr lvl="0">
              <a:lnSpc>
                <a:spcPct val="150000"/>
              </a:lnSpc>
            </a:pPr>
            <a:endParaRPr lang="en-US" sz="4400" dirty="0"/>
          </a:p>
        </p:txBody>
      </p:sp>
      <p:sp>
        <p:nvSpPr>
          <p:cNvPr id="3" name="Title 2"/>
          <p:cNvSpPr>
            <a:spLocks noGrp="1"/>
          </p:cNvSpPr>
          <p:nvPr>
            <p:ph type="title"/>
          </p:nvPr>
        </p:nvSpPr>
        <p:spPr/>
        <p:txBody>
          <a:bodyPr/>
          <a:lstStyle/>
          <a:p>
            <a:r>
              <a:rPr lang="en-US" dirty="0" smtClean="0"/>
              <a:t>Admin Training Introduction</a:t>
            </a:r>
            <a:endParaRPr lang="en-US" dirty="0"/>
          </a:p>
        </p:txBody>
      </p:sp>
    </p:spTree>
    <p:extLst>
      <p:ext uri="{BB962C8B-B14F-4D97-AF65-F5344CB8AC3E}">
        <p14:creationId xmlns:p14="http://schemas.microsoft.com/office/powerpoint/2010/main" val="2832556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p:cNvSpPr txBox="1">
            <a:spLocks/>
          </p:cNvSpPr>
          <p:nvPr/>
        </p:nvSpPr>
        <p:spPr>
          <a:xfrm>
            <a:off x="0" y="6829682"/>
            <a:ext cx="13011150" cy="1744691"/>
          </a:xfrm>
          <a:prstGeom prst="rect">
            <a:avLst/>
          </a:prstGeom>
        </p:spPr>
        <p:txBody>
          <a:bodyPr>
            <a:normAutofit/>
          </a:bodyPr>
          <a:lstStyle/>
          <a:p>
            <a:pPr marL="365125" indent="-255588" algn="ctr">
              <a:spcBef>
                <a:spcPts val="300"/>
              </a:spcBef>
              <a:buClr>
                <a:srgbClr val="5B9EA4"/>
              </a:buClr>
              <a:buFont typeface="Georgia" pitchFamily="18" charset="0"/>
              <a:buNone/>
            </a:pPr>
            <a:r>
              <a:rPr lang="en-US" sz="2000" dirty="0" smtClean="0">
                <a:hlinkClick r:id="rId3"/>
              </a:rPr>
              <a:t>http://www.autodeskfusionlifecycle.com/</a:t>
            </a:r>
            <a:endParaRPr lang="en-US" sz="2000" dirty="0">
              <a:solidFill>
                <a:srgbClr val="1D5B57"/>
              </a:solidFill>
            </a:endParaRPr>
          </a:p>
        </p:txBody>
      </p:sp>
      <p:sp>
        <p:nvSpPr>
          <p:cNvPr id="6" name="Title 2"/>
          <p:cNvSpPr>
            <a:spLocks noGrp="1"/>
          </p:cNvSpPr>
          <p:nvPr>
            <p:ph type="title"/>
          </p:nvPr>
        </p:nvSpPr>
        <p:spPr>
          <a:xfrm>
            <a:off x="650558" y="390725"/>
            <a:ext cx="11710035" cy="1626129"/>
          </a:xfrm>
        </p:spPr>
        <p:txBody>
          <a:bodyPr/>
          <a:lstStyle/>
          <a:p>
            <a:r>
              <a:rPr lang="en-US" dirty="0" smtClean="0"/>
              <a:t>What is Autodesk Fusion Lifecycle?</a:t>
            </a:r>
            <a:endParaRPr lang="en-US" dirty="0"/>
          </a:p>
        </p:txBody>
      </p:sp>
      <p:pic>
        <p:nvPicPr>
          <p:cNvPr id="3" name="Picture 2"/>
          <p:cNvPicPr>
            <a:picLocks noChangeAspect="1"/>
          </p:cNvPicPr>
          <p:nvPr/>
        </p:nvPicPr>
        <p:blipFill>
          <a:blip r:embed="rId4"/>
          <a:stretch>
            <a:fillRect/>
          </a:stretch>
        </p:blipFill>
        <p:spPr>
          <a:xfrm>
            <a:off x="-908" y="2356178"/>
            <a:ext cx="13012966" cy="3858163"/>
          </a:xfrm>
          <a:prstGeom prst="rect">
            <a:avLst/>
          </a:prstGeom>
        </p:spPr>
      </p:pic>
    </p:spTree>
    <p:extLst>
      <p:ext uri="{BB962C8B-B14F-4D97-AF65-F5344CB8AC3E}">
        <p14:creationId xmlns:p14="http://schemas.microsoft.com/office/powerpoint/2010/main" val="3573502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Frutiger">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Razorleaf Palette">
      <a:dk1>
        <a:sysClr val="windowText" lastClr="000000"/>
      </a:dk1>
      <a:lt1>
        <a:sysClr val="window" lastClr="FFFFFF"/>
      </a:lt1>
      <a:dk2>
        <a:srgbClr val="1C5600"/>
      </a:dk2>
      <a:lt2>
        <a:srgbClr val="EEECE1"/>
      </a:lt2>
      <a:accent1>
        <a:srgbClr val="1C5600"/>
      </a:accent1>
      <a:accent2>
        <a:srgbClr val="007F7B"/>
      </a:accent2>
      <a:accent3>
        <a:srgbClr val="559400"/>
      </a:accent3>
      <a:accent4>
        <a:srgbClr val="E36C09"/>
      </a:accent4>
      <a:accent5>
        <a:srgbClr val="00B0F0"/>
      </a:accent5>
      <a:accent6>
        <a:srgbClr val="92D050"/>
      </a:accent6>
      <a:hlink>
        <a:srgbClr val="559400"/>
      </a:hlink>
      <a:folHlink>
        <a:srgbClr val="5594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0901408418A34781FB58955B5A4898" ma:contentTypeVersion="15" ma:contentTypeDescription="Create a new document." ma:contentTypeScope="" ma:versionID="f12e08a9d6519e85891a50c23753a3a4">
  <xsd:schema xmlns:xsd="http://www.w3.org/2001/XMLSchema" xmlns:xs="http://www.w3.org/2001/XMLSchema" xmlns:p="http://schemas.microsoft.com/office/2006/metadata/properties" xmlns:ns2="1ba95b48-ff86-4a97-8c0c-72e879096207" xmlns:ns3="9fdfbe47-238d-48cf-9155-9e32c0ba9ffc" xmlns:ns4="03b2d373-c9ab-4c73-bd20-f3f93986c287" targetNamespace="http://schemas.microsoft.com/office/2006/metadata/properties" ma:root="true" ma:fieldsID="437f2f10dc086fea1c5c6071de2c0c10" ns2:_="" ns3:_="" ns4:_="">
    <xsd:import namespace="1ba95b48-ff86-4a97-8c0c-72e879096207"/>
    <xsd:import namespace="9fdfbe47-238d-48cf-9155-9e32c0ba9ffc"/>
    <xsd:import namespace="03b2d373-c9ab-4c73-bd20-f3f93986c287"/>
    <xsd:element name="properties">
      <xsd:complexType>
        <xsd:sequence>
          <xsd:element name="documentManagement">
            <xsd:complexType>
              <xsd:all>
                <xsd:element ref="ns2:SharedWithUsers" minOccurs="0"/>
                <xsd:element ref="ns3:SharingHintHash" minOccurs="0"/>
                <xsd:element ref="ns3:SharedWithDetails"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OCR" minOccurs="0"/>
                <xsd:element ref="ns4:MediaServiceAutoKeyPoints" minOccurs="0"/>
                <xsd:element ref="ns4:MediaServiceKeyPoint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95b48-ff86-4a97-8c0c-72e87909620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21" nillable="true" ma:displayName="Taxonomy Catch All Column" ma:hidden="true" ma:list="{04ce25b9-7935-43e9-b826-a5174d04766d}" ma:internalName="TaxCatchAll" ma:showField="CatchAllData" ma:web="1ba95b48-ff86-4a97-8c0c-72e87909620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fdfbe47-238d-48cf-9155-9e32c0ba9ffc"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b2d373-c9ab-4c73-bd20-f3f93986c28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a63c7ac-441e-4a27-a67b-4f073a988be0"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b2d373-c9ab-4c73-bd20-f3f93986c287">
      <Terms xmlns="http://schemas.microsoft.com/office/infopath/2007/PartnerControls"/>
    </lcf76f155ced4ddcb4097134ff3c332f>
    <TaxCatchAll xmlns="1ba95b48-ff86-4a97-8c0c-72e879096207" xsi:nil="true"/>
  </documentManagement>
</p:properties>
</file>

<file path=customXml/itemProps1.xml><?xml version="1.0" encoding="utf-8"?>
<ds:datastoreItem xmlns:ds="http://schemas.openxmlformats.org/officeDocument/2006/customXml" ds:itemID="{F3D4D054-2987-4DFF-A695-2F4B99606A61}"/>
</file>

<file path=customXml/itemProps2.xml><?xml version="1.0" encoding="utf-8"?>
<ds:datastoreItem xmlns:ds="http://schemas.openxmlformats.org/officeDocument/2006/customXml" ds:itemID="{85F8E72B-FAC0-46EA-A3A5-0EEACBB46EE9}"/>
</file>

<file path=customXml/itemProps3.xml><?xml version="1.0" encoding="utf-8"?>
<ds:datastoreItem xmlns:ds="http://schemas.openxmlformats.org/officeDocument/2006/customXml" ds:itemID="{B9016E28-7E7C-4523-A496-49B9D93E72F5}"/>
</file>

<file path=docProps/app.xml><?xml version="1.0" encoding="utf-8"?>
<Properties xmlns="http://schemas.openxmlformats.org/officeDocument/2006/extended-properties" xmlns:vt="http://schemas.openxmlformats.org/officeDocument/2006/docPropsVTypes">
  <Template/>
  <TotalTime>11551</TotalTime>
  <Words>831</Words>
  <Application>Microsoft Office PowerPoint</Application>
  <PresentationFormat>Custom</PresentationFormat>
  <Paragraphs>242</Paragraphs>
  <Slides>26</Slides>
  <Notes>14</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ＭＳ Ｐゴシック</vt:lpstr>
      <vt:lpstr>Arial</vt:lpstr>
      <vt:lpstr>Calibri</vt:lpstr>
      <vt:lpstr>Frutiger Next LT W1G</vt:lpstr>
      <vt:lpstr>Georgia</vt:lpstr>
      <vt:lpstr>Wingdings</vt:lpstr>
      <vt:lpstr>Autodesk Theme</vt:lpstr>
      <vt:lpstr>1_Office Theme</vt:lpstr>
      <vt:lpstr>PowerPoint Presentation</vt:lpstr>
      <vt:lpstr> TITLE HERE</vt:lpstr>
      <vt:lpstr>Rambus Training Agenda, Day 1</vt:lpstr>
      <vt:lpstr>Introduction</vt:lpstr>
      <vt:lpstr>Attendees: Core Team Plus Sponsors</vt:lpstr>
      <vt:lpstr>Rambus Agenda, 10/31 – 11/11</vt:lpstr>
      <vt:lpstr>Rambus  NPI Agenda, 6/9 – 6/24</vt:lpstr>
      <vt:lpstr>Admin Training Introduction</vt:lpstr>
      <vt:lpstr>What is Autodesk Fusion Lifecycle?</vt:lpstr>
      <vt:lpstr>Cloud based Software as a Service</vt:lpstr>
      <vt:lpstr>PLM in the Cloud</vt:lpstr>
      <vt:lpstr>Methodology</vt:lpstr>
      <vt:lpstr>PLM vs. PDM</vt:lpstr>
      <vt:lpstr>Autodesk Fusion Lifecycle Basics</vt:lpstr>
      <vt:lpstr>Autodesk Fusion Lifecycle Basics</vt:lpstr>
      <vt:lpstr>Autodesk Fusion Lifecycle Basics</vt:lpstr>
      <vt:lpstr>Autodesk Fusion Lifecycle Basics</vt:lpstr>
      <vt:lpstr>Autodesk Fusion Lifecycle Basics</vt:lpstr>
      <vt:lpstr>Autodesk Fusion Lifecycle Basics</vt:lpstr>
      <vt:lpstr>Autodesk Fusion Lifecycle Basics</vt:lpstr>
      <vt:lpstr>Autodesk Fusion Lifecycle Basics</vt:lpstr>
      <vt:lpstr>Autodesk Fusion Lifecycle Reviewing Basics</vt:lpstr>
      <vt:lpstr>Getting Data into Fusion Lifecycle</vt:lpstr>
      <vt:lpstr>Fusion Lifecycle Resources</vt:lpstr>
      <vt:lpstr>Fusion Product Innovation Platform Video</vt:lpstr>
      <vt:lpstr>PowerPoint Presentation</vt:lpstr>
    </vt:vector>
  </TitlesOfParts>
  <Company>Autodesk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Pasquale Volpintesta;Sara Murray</dc:creator>
  <cp:lastModifiedBy>Sara Murray</cp:lastModifiedBy>
  <cp:revision>587</cp:revision>
  <cp:lastPrinted>2014-07-24T16:30:54Z</cp:lastPrinted>
  <dcterms:created xsi:type="dcterms:W3CDTF">2012-10-19T15:38:24Z</dcterms:created>
  <dcterms:modified xsi:type="dcterms:W3CDTF">2016-10-28T15:55:50Z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0x0101005D0901408418A34781FB58955B5A4898</vt:lpwstr>
  </property>
  <property fmtid="{D5CDD505-2E9C-101B-9397-08002B2CF9AE}" pid="3" name="MediaServiceImageTags">
    <vt:lpwstr/>
  </property>
</Properties>
</file>